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46" r:id="rId1"/>
  </p:sldMasterIdLst>
  <p:notesMasterIdLst>
    <p:notesMasterId r:id="rId28"/>
  </p:notesMasterIdLst>
  <p:sldIdLst>
    <p:sldId id="256" r:id="rId2"/>
    <p:sldId id="258" r:id="rId3"/>
    <p:sldId id="281" r:id="rId4"/>
    <p:sldId id="269" r:id="rId5"/>
    <p:sldId id="284" r:id="rId6"/>
    <p:sldId id="282" r:id="rId7"/>
    <p:sldId id="283" r:id="rId8"/>
    <p:sldId id="287" r:id="rId9"/>
    <p:sldId id="285" r:id="rId10"/>
    <p:sldId id="288" r:id="rId11"/>
    <p:sldId id="289" r:id="rId12"/>
    <p:sldId id="291" r:id="rId13"/>
    <p:sldId id="293" r:id="rId14"/>
    <p:sldId id="294" r:id="rId15"/>
    <p:sldId id="296" r:id="rId16"/>
    <p:sldId id="297" r:id="rId17"/>
    <p:sldId id="295" r:id="rId18"/>
    <p:sldId id="300" r:id="rId19"/>
    <p:sldId id="299" r:id="rId20"/>
    <p:sldId id="301" r:id="rId21"/>
    <p:sldId id="302" r:id="rId22"/>
    <p:sldId id="303" r:id="rId23"/>
    <p:sldId id="304" r:id="rId24"/>
    <p:sldId id="305" r:id="rId25"/>
    <p:sldId id="275" r:id="rId26"/>
    <p:sldId id="29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3010"/>
    <a:srgbClr val="766F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D0187-4763-4EC5-8D85-8BAD4E12314C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3D0B8-0893-4D8C-9BDD-5E3AD7F0C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87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7ABA-219D-431E-A8A4-40B0E7F75F7A}" type="datetime1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2039BD6-821E-47B1-AC80-7D4618453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78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E2D0-352C-4CED-AFB2-6563F790DBA1}" type="datetime1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2039BD6-821E-47B1-AC80-7D4618453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02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7666F-ABB2-422C-A6CD-AC7DE2B31906}" type="datetime1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2039BD6-821E-47B1-AC80-7D46184539C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4941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BF95-D265-410B-9DF4-E10040E6CC47}" type="datetime1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2039BD6-821E-47B1-AC80-7D4618453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819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A506-A3AA-4394-B5F9-B143E6105546}" type="datetime1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2039BD6-821E-47B1-AC80-7D46184539C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1253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FD99-8F04-44CB-91D9-00B5F3211FFA}" type="datetime1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2039BD6-821E-47B1-AC80-7D4618453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531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DAF36-C00F-4629-9582-38E005718D3B}" type="datetime1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830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CFD2-8F50-4744-8DD4-63B9D4E924E9}" type="datetime1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83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CE7B-AC80-44E1-9053-333A109B95A3}" type="datetime1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79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6669-A87D-42B4-AC96-AD0214B109A2}" type="datetime1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2039BD6-821E-47B1-AC80-7D4618453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17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596B-7A9F-4377-B2E2-5075244AA026}" type="datetime1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2039BD6-821E-47B1-AC80-7D4618453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3688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99AF-E1A0-48F4-817A-7789D91F48EA}" type="datetime1">
              <a:rPr lang="ru-RU" smtClean="0"/>
              <a:t>07.02.2021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2039BD6-821E-47B1-AC80-7D4618453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153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FB3B0-7D1A-4836-B701-BE89AD7F05D5}" type="datetime1">
              <a:rPr lang="ru-RU" smtClean="0"/>
              <a:t>07.02.2021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00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104A-0C95-45EC-AF21-BAC3036A646F}" type="datetime1">
              <a:rPr lang="ru-RU" smtClean="0"/>
              <a:t>07.02.2021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90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952B-3555-4F25-9D09-AF2F0BBAED34}" type="datetime1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7619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A91C-4B05-4319-845B-14805DBD21CF}" type="datetime1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2039BD6-821E-47B1-AC80-7D4618453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11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6A96B-5432-43A8-A271-B7CA0CD8F234}" type="datetime1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2039BD6-821E-47B1-AC80-7D4618453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98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7" r:id="rId1"/>
    <p:sldLayoutId id="2147484348" r:id="rId2"/>
    <p:sldLayoutId id="2147484349" r:id="rId3"/>
    <p:sldLayoutId id="2147484350" r:id="rId4"/>
    <p:sldLayoutId id="2147484351" r:id="rId5"/>
    <p:sldLayoutId id="2147484352" r:id="rId6"/>
    <p:sldLayoutId id="2147484353" r:id="rId7"/>
    <p:sldLayoutId id="2147484354" r:id="rId8"/>
    <p:sldLayoutId id="2147484355" r:id="rId9"/>
    <p:sldLayoutId id="2147484356" r:id="rId10"/>
    <p:sldLayoutId id="2147484357" r:id="rId11"/>
    <p:sldLayoutId id="2147484358" r:id="rId12"/>
    <p:sldLayoutId id="2147484359" r:id="rId13"/>
    <p:sldLayoutId id="2147484360" r:id="rId14"/>
    <p:sldLayoutId id="2147484361" r:id="rId15"/>
    <p:sldLayoutId id="214748436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836712"/>
            <a:ext cx="6984776" cy="381642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1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ЛОГИКА: </a:t>
            </a:r>
            <a:b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зачем она нужна и что бывает, когда о ней забывают?</a:t>
            </a: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5013176"/>
            <a:ext cx="6840760" cy="697632"/>
          </a:xfrm>
        </p:spPr>
        <p:txBody>
          <a:bodyPr>
            <a:noAutofit/>
          </a:bodyPr>
          <a:lstStyle/>
          <a:p>
            <a:pPr algn="r"/>
            <a:r>
              <a:rPr lang="ru-RU" sz="2000" i="1" dirty="0"/>
              <a:t>Екатерина </a:t>
            </a:r>
            <a:r>
              <a:rPr lang="ru-RU" sz="2000" i="1" dirty="0" err="1"/>
              <a:t>Ильнер</a:t>
            </a:r>
            <a:r>
              <a:rPr lang="ru-RU" sz="2000" i="1" dirty="0"/>
              <a:t>, канд. </a:t>
            </a:r>
            <a:r>
              <a:rPr lang="ru-RU" sz="2000" i="1" dirty="0" err="1"/>
              <a:t>филол</a:t>
            </a:r>
            <a:r>
              <a:rPr lang="ru-RU" sz="2000" i="1" dirty="0"/>
              <a:t>. наук, </a:t>
            </a:r>
            <a:br>
              <a:rPr lang="ru-RU" sz="2000" i="1" dirty="0"/>
            </a:br>
            <a:r>
              <a:rPr lang="ru-RU" sz="2000" i="1" dirty="0"/>
              <a:t>доцент каф. иностранных языков и перевода </a:t>
            </a:r>
            <a:r>
              <a:rPr lang="ru-RU" sz="2000" i="1" dirty="0" err="1"/>
              <a:t>УГИ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193728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EB0F05D-AD82-4D4F-9B0E-B3DEFBF4E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624453"/>
            <a:ext cx="6589199" cy="64465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D67EE88B-C6A6-4232-8457-831A7462E0E3}"/>
              </a:ext>
            </a:extLst>
          </p:cNvPr>
          <p:cNvGrpSpPr/>
          <p:nvPr/>
        </p:nvGrpSpPr>
        <p:grpSpPr>
          <a:xfrm>
            <a:off x="3779912" y="1446635"/>
            <a:ext cx="4804956" cy="3124849"/>
            <a:chOff x="0" y="0"/>
            <a:chExt cx="2900170" cy="224323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F36F9F61-702D-43B3-A662-57B126930CB6}"/>
                </a:ext>
              </a:extLst>
            </p:cNvPr>
            <p:cNvSpPr/>
            <p:nvPr/>
          </p:nvSpPr>
          <p:spPr>
            <a:xfrm>
              <a:off x="0" y="0"/>
              <a:ext cx="823119" cy="393700"/>
            </a:xfrm>
            <a:prstGeom prst="rect">
              <a:avLst/>
            </a:prstGeom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ea typeface="SimSun" panose="02010600030101010101" pitchFamily="2" charset="-122"/>
                </a:rPr>
                <a:t>ПРЕДМЕТ</a:t>
              </a:r>
              <a:br>
                <a:rPr lang="ru-RU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ea typeface="SimSun" panose="02010600030101010101" pitchFamily="2" charset="-122"/>
                </a:rPr>
              </a:br>
              <a:r>
                <a:rPr lang="ru-RU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ea typeface="SimSun" panose="02010600030101010101" pitchFamily="2" charset="-122"/>
                </a:rPr>
                <a:t>РЕЧИ</a:t>
              </a:r>
              <a:endParaRPr lang="ru-RU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SimSun" panose="02010600030101010101" pitchFamily="2" charset="-122"/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C3A9B53D-D409-4322-ACB2-5067EBC528E4}"/>
                </a:ext>
              </a:extLst>
            </p:cNvPr>
            <p:cNvSpPr/>
            <p:nvPr/>
          </p:nvSpPr>
          <p:spPr>
            <a:xfrm>
              <a:off x="1933383" y="2580"/>
              <a:ext cx="966787" cy="393700"/>
            </a:xfrm>
            <a:prstGeom prst="rect">
              <a:avLst/>
            </a:prstGeom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ea typeface="SimSun" panose="02010600030101010101" pitchFamily="2" charset="-122"/>
                </a:rPr>
                <a:t>ОСНОВНОЙ ПРИЗНАК </a:t>
              </a:r>
              <a:r>
                <a:rPr lang="ru-RU" kern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ea typeface="SimSun" panose="02010600030101010101" pitchFamily="2" charset="-122"/>
                </a:rPr>
                <a:t>ПР</a:t>
              </a:r>
              <a:endParaRPr lang="ru-RU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SimSun" panose="02010600030101010101" pitchFamily="2" charset="-122"/>
              </a:endParaRP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36C15F3F-5A72-4A13-BAED-14A4A345A7B9}"/>
                </a:ext>
              </a:extLst>
            </p:cNvPr>
            <p:cNvSpPr/>
            <p:nvPr/>
          </p:nvSpPr>
          <p:spPr>
            <a:xfrm>
              <a:off x="1013319" y="490140"/>
              <a:ext cx="868362" cy="565150"/>
            </a:xfrm>
            <a:prstGeom prst="rect">
              <a:avLst/>
            </a:prstGeom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ea typeface="SimSun" panose="02010600030101010101" pitchFamily="2" charset="-122"/>
                </a:rPr>
                <a:t>ГЛАВНАЯ </a:t>
              </a:r>
              <a:br>
                <a:rPr lang="ru-RU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ea typeface="SimSun" panose="02010600030101010101" pitchFamily="2" charset="-122"/>
                </a:rPr>
              </a:br>
              <a:r>
                <a:rPr lang="ru-RU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ea typeface="SimSun" panose="02010600030101010101" pitchFamily="2" charset="-122"/>
                </a:rPr>
                <a:t>МЫСЛЬ</a:t>
              </a:r>
              <a:endParaRPr lang="ru-RU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SimSun" panose="02010600030101010101" pitchFamily="2" charset="-122"/>
              </a:endParaRP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99E02373-A9C1-4D61-BBBE-60005439F43A}"/>
                </a:ext>
              </a:extLst>
            </p:cNvPr>
            <p:cNvSpPr/>
            <p:nvPr/>
          </p:nvSpPr>
          <p:spPr>
            <a:xfrm>
              <a:off x="82403" y="1211262"/>
              <a:ext cx="658215" cy="211931"/>
            </a:xfrm>
            <a:prstGeom prst="rect">
              <a:avLst/>
            </a:prstGeom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kern="12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ea typeface="SimSun" panose="02010600030101010101" pitchFamily="2" charset="-122"/>
                </a:rPr>
                <a:t>КТ</a:t>
              </a:r>
              <a:r>
                <a:rPr lang="ru-RU" kern="1200" baseline="-250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ea typeface="SimSun" panose="02010600030101010101" pitchFamily="2" charset="-122"/>
                </a:rPr>
                <a:t>1</a:t>
              </a: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SimSun" panose="02010600030101010101" pitchFamily="2" charset="-122"/>
              </a:endParaRPr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B4C71CC3-F6EE-49E8-B26E-1006708C7D5F}"/>
                </a:ext>
              </a:extLst>
            </p:cNvPr>
            <p:cNvSpPr/>
            <p:nvPr/>
          </p:nvSpPr>
          <p:spPr>
            <a:xfrm>
              <a:off x="2087668" y="1211262"/>
              <a:ext cx="658216" cy="211931"/>
            </a:xfrm>
            <a:prstGeom prst="rect">
              <a:avLst/>
            </a:prstGeom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kern="12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ea typeface="SimSun" panose="02010600030101010101" pitchFamily="2" charset="-122"/>
                </a:rPr>
                <a:t>КТ</a:t>
              </a:r>
              <a:r>
                <a:rPr lang="ru-RU" kern="1200" baseline="-250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ea typeface="SimSun" panose="02010600030101010101" pitchFamily="2" charset="-122"/>
                </a:rPr>
                <a:t>2</a:t>
              </a: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SimSun" panose="02010600030101010101" pitchFamily="2" charset="-122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2F81695E-A9CD-4662-BA60-5474A521D07E}"/>
                </a:ext>
              </a:extLst>
            </p:cNvPr>
            <p:cNvSpPr/>
            <p:nvPr/>
          </p:nvSpPr>
          <p:spPr>
            <a:xfrm>
              <a:off x="82395" y="1970160"/>
              <a:ext cx="2817760" cy="273070"/>
            </a:xfrm>
            <a:prstGeom prst="rect">
              <a:avLst/>
            </a:prstGeom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kern="1200" spc="10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ea typeface="SimSun" panose="02010600030101010101" pitchFamily="2" charset="-122"/>
                </a:rPr>
                <a:t>ВЫВОД</a:t>
              </a:r>
              <a:endParaRPr lang="ru-RU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SimSun" panose="02010600030101010101" pitchFamily="2" charset="-122"/>
              </a:endParaRPr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9AD60116-AE8E-4288-B154-A1FB0ABF47F6}"/>
                </a:ext>
              </a:extLst>
            </p:cNvPr>
            <p:cNvSpPr/>
            <p:nvPr/>
          </p:nvSpPr>
          <p:spPr>
            <a:xfrm>
              <a:off x="2087668" y="1598215"/>
              <a:ext cx="658216" cy="220100"/>
            </a:xfrm>
            <a:prstGeom prst="rect">
              <a:avLst/>
            </a:prstGeom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kern="120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ea typeface="SimSun" panose="02010600030101010101" pitchFamily="2" charset="-122"/>
                </a:rPr>
                <a:t>РТ</a:t>
              </a:r>
              <a:endParaRPr lang="ru-RU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SimSun" panose="02010600030101010101" pitchFamily="2" charset="-122"/>
              </a:endParaRPr>
            </a:p>
          </p:txBody>
        </p:sp>
        <p:cxnSp>
          <p:nvCxnSpPr>
            <p:cNvPr id="15" name="Прямая со стрелкой 14">
              <a:extLst>
                <a:ext uri="{FF2B5EF4-FFF2-40B4-BE49-F238E27FC236}">
                  <a16:creationId xmlns:a16="http://schemas.microsoft.com/office/drawing/2014/main" id="{7E0A37E1-077D-4A00-AD6F-B823D01E98A0}"/>
                </a:ext>
              </a:extLst>
            </p:cNvPr>
            <p:cNvCxnSpPr>
              <a:cxnSpLocks/>
            </p:cNvCxnSpPr>
            <p:nvPr/>
          </p:nvCxnSpPr>
          <p:spPr>
            <a:xfrm>
              <a:off x="823119" y="393700"/>
              <a:ext cx="181069" cy="91281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>
              <a:extLst>
                <a:ext uri="{FF2B5EF4-FFF2-40B4-BE49-F238E27FC236}">
                  <a16:creationId xmlns:a16="http://schemas.microsoft.com/office/drawing/2014/main" id="{75F57B2F-5E42-40CE-AA79-416E538A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881681" y="1054993"/>
              <a:ext cx="205987" cy="156269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1A822ADE-ED2B-4820-825B-221134A47D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81681" y="399852"/>
              <a:ext cx="51702" cy="85129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>
              <a:extLst>
                <a:ext uri="{FF2B5EF4-FFF2-40B4-BE49-F238E27FC236}">
                  <a16:creationId xmlns:a16="http://schemas.microsoft.com/office/drawing/2014/main" id="{D9DFFFFB-6889-4091-A15C-FC30552EC6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0618" y="1055290"/>
              <a:ext cx="272701" cy="155972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>
              <a:extLst>
                <a:ext uri="{FF2B5EF4-FFF2-40B4-BE49-F238E27FC236}">
                  <a16:creationId xmlns:a16="http://schemas.microsoft.com/office/drawing/2014/main" id="{549E8E57-2EB4-44CC-9321-251ABE0DB3CF}"/>
                </a:ext>
              </a:extLst>
            </p:cNvPr>
            <p:cNvCxnSpPr>
              <a:cxnSpLocks/>
            </p:cNvCxnSpPr>
            <p:nvPr/>
          </p:nvCxnSpPr>
          <p:spPr>
            <a:xfrm>
              <a:off x="1491283" y="1054993"/>
              <a:ext cx="0" cy="915492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>
              <a:extLst>
                <a:ext uri="{FF2B5EF4-FFF2-40B4-BE49-F238E27FC236}">
                  <a16:creationId xmlns:a16="http://schemas.microsoft.com/office/drawing/2014/main" id="{1A21F5F2-4A5A-4E2A-948C-FFCA2D3BBF3A}"/>
                </a:ext>
              </a:extLst>
            </p:cNvPr>
            <p:cNvCxnSpPr>
              <a:cxnSpLocks/>
            </p:cNvCxnSpPr>
            <p:nvPr/>
          </p:nvCxnSpPr>
          <p:spPr>
            <a:xfrm>
              <a:off x="415676" y="1430040"/>
              <a:ext cx="0" cy="540445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>
              <a:extLst>
                <a:ext uri="{FF2B5EF4-FFF2-40B4-BE49-F238E27FC236}">
                  <a16:creationId xmlns:a16="http://schemas.microsoft.com/office/drawing/2014/main" id="{677C7A2F-AF86-40EE-9B80-3D344ECE9C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16776" y="1430040"/>
              <a:ext cx="2" cy="168175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>
              <a:extLst>
                <a:ext uri="{FF2B5EF4-FFF2-40B4-BE49-F238E27FC236}">
                  <a16:creationId xmlns:a16="http://schemas.microsoft.com/office/drawing/2014/main" id="{F3B61B18-07E4-45D2-B2D2-4B06EFC59703}"/>
                </a:ext>
              </a:extLst>
            </p:cNvPr>
            <p:cNvCxnSpPr>
              <a:cxnSpLocks/>
              <a:stCxn id="14" idx="2"/>
            </p:cNvCxnSpPr>
            <p:nvPr/>
          </p:nvCxnSpPr>
          <p:spPr>
            <a:xfrm>
              <a:off x="2416776" y="1818314"/>
              <a:ext cx="0" cy="152171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88C66636-8C63-447F-A6D4-F1FB67EAE892}"/>
              </a:ext>
            </a:extLst>
          </p:cNvPr>
          <p:cNvSpPr/>
          <p:nvPr/>
        </p:nvSpPr>
        <p:spPr>
          <a:xfrm>
            <a:off x="968318" y="1269103"/>
            <a:ext cx="2282642" cy="3479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ea typeface="DengXian" panose="02010600030101010101" pitchFamily="2" charset="-122"/>
                <a:cs typeface="Times New Roman" panose="02020603050405020304" pitchFamily="18" charset="0"/>
              </a:rPr>
              <a:t>Таким образом, целью автора текста «Мы — дети орков и эльфов» было сообщить широкому кругу читателей свежие результаты исследований в актуальной области. 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9BCC212-C21B-4E80-8806-E726E451675A}"/>
              </a:ext>
            </a:extLst>
          </p:cNvPr>
          <p:cNvSpPr/>
          <p:nvPr/>
        </p:nvSpPr>
        <p:spPr>
          <a:xfrm>
            <a:off x="968318" y="4781090"/>
            <a:ext cx="7092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ea typeface="DengXian" panose="02010600030101010101" pitchFamily="2" charset="-122"/>
                <a:cs typeface="Times New Roman" panose="02020603050405020304" pitchFamily="18" charset="0"/>
              </a:rPr>
              <a:t>Мотивом можно считать стремление пишущего расширить кругозор одной части аудитории, привлечь к научным исследованиям другую и проч. То есть можно говорить о просветительской направленности текста и стилистике научной публицистики.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F2FFFC7-3CA7-4A0E-9CBD-B13B32823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308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849C1C-B345-49B2-8B4C-23C9D1A36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5" y="624110"/>
            <a:ext cx="6986736" cy="644650"/>
          </a:xfrm>
        </p:spPr>
        <p:txBody>
          <a:bodyPr/>
          <a:lstStyle/>
          <a:p>
            <a:r>
              <a:rPr lang="ru-RU" b="1" dirty="0"/>
              <a:t>ИСТИННЫЙ СМЫСЛ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FCF00C58-CFE7-4F83-A14F-2617E6AF3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350" y="1539875"/>
            <a:ext cx="6986736" cy="48414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Результатом подобной работы, которую отдельные специалисты называют аналитическим чтением, является собственное речевое произведение читателя — так называемый </a:t>
            </a:r>
            <a:r>
              <a:rPr lang="ru-RU" sz="2400" i="1" dirty="0"/>
              <a:t>вторичный текст. </a:t>
            </a:r>
            <a:r>
              <a:rPr lang="ru-RU" sz="2400" dirty="0"/>
              <a:t>Это может быть как невербальный, так и вербальный текст: пометы на полях, реферат, аннотация, научная статья или, как в случае с заметкой о новых результатах исследования ДНК человека, пересказ первичного, авторского текста в какой-либо иной форме, например заметки (</a:t>
            </a:r>
            <a:r>
              <a:rPr lang="ru-RU" sz="2400" dirty="0" err="1"/>
              <a:t>рерайтинг</a:t>
            </a:r>
            <a:r>
              <a:rPr lang="ru-RU" sz="2400" dirty="0"/>
              <a:t>).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BCFF690-45F3-453B-9C77-E1C4A0B78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169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1280890"/>
          </a:xfrm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ДЕФЕКТЫ СМЫСЛОВОЙ СХЕМЫ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7" y="1905000"/>
            <a:ext cx="7418784" cy="43288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100" dirty="0"/>
              <a:t>Наиболее распространенные:</a:t>
            </a:r>
          </a:p>
          <a:p>
            <a:pPr marL="723900" lvl="0">
              <a:buFont typeface="Wingdings" panose="05000000000000000000" pitchFamily="2" charset="2"/>
              <a:buChar char="ü"/>
            </a:pPr>
            <a:r>
              <a:rPr lang="ru-RU" sz="2100" dirty="0"/>
              <a:t>множественность одного из главных элементов логической схемы — </a:t>
            </a:r>
            <a:r>
              <a:rPr lang="ru-RU" sz="2100" dirty="0" err="1"/>
              <a:t>ПР</a:t>
            </a:r>
            <a:r>
              <a:rPr lang="ru-RU" sz="2100" dirty="0"/>
              <a:t> или ГМ или их неясность;</a:t>
            </a:r>
          </a:p>
          <a:p>
            <a:pPr marL="723900">
              <a:buFont typeface="Wingdings" panose="05000000000000000000" pitchFamily="2" charset="2"/>
              <a:buChar char="ü"/>
            </a:pPr>
            <a:r>
              <a:rPr lang="ru-RU" sz="2100" dirty="0"/>
              <a:t>подмена одного из элементов логической схемы — </a:t>
            </a:r>
            <a:r>
              <a:rPr lang="ru-RU" sz="2100" dirty="0" err="1"/>
              <a:t>ПР</a:t>
            </a:r>
            <a:r>
              <a:rPr lang="ru-RU" sz="2100" dirty="0"/>
              <a:t>, ГМ, </a:t>
            </a:r>
            <a:r>
              <a:rPr lang="ru-RU" sz="2100" dirty="0" err="1"/>
              <a:t>КТ</a:t>
            </a:r>
            <a:r>
              <a:rPr lang="ru-RU" sz="2100" dirty="0"/>
              <a:t> или РТ, </a:t>
            </a:r>
            <a:r>
              <a:rPr lang="ru-RU" sz="2100" dirty="0" err="1"/>
              <a:t>РРТ</a:t>
            </a:r>
            <a:r>
              <a:rPr lang="ru-RU" sz="2100" dirty="0"/>
              <a:t>, </a:t>
            </a:r>
            <a:r>
              <a:rPr lang="ru-RU" sz="2100" dirty="0" err="1"/>
              <a:t>РРРТ</a:t>
            </a:r>
            <a:r>
              <a:rPr lang="ru-RU" sz="2100" dirty="0"/>
              <a:t>,…;</a:t>
            </a:r>
          </a:p>
          <a:p>
            <a:pPr marL="723900">
              <a:buFont typeface="Wingdings" panose="05000000000000000000" pitchFamily="2" charset="2"/>
              <a:buChar char="ü"/>
            </a:pPr>
            <a:r>
              <a:rPr lang="ru-RU" sz="2100" dirty="0"/>
              <a:t>логическое несоответствие дополнительных элементов смысловой структуры основным.</a:t>
            </a:r>
          </a:p>
          <a:p>
            <a:pPr marL="0" indent="0">
              <a:buNone/>
            </a:pPr>
            <a:r>
              <a:rPr lang="ru-RU" sz="2100" dirty="0"/>
              <a:t>К дефектам смысловой структуры в некоторых случаях можно отнести и логические ошибки </a:t>
            </a:r>
            <a:br>
              <a:rPr lang="ru-RU" sz="2100" dirty="0"/>
            </a:br>
            <a:r>
              <a:rPr lang="ru-RU" sz="2100" dirty="0"/>
              <a:t>на уровне высказывания или </a:t>
            </a:r>
            <a:r>
              <a:rPr lang="ru-RU" sz="2100" dirty="0" err="1"/>
              <a:t>СФЕ</a:t>
            </a:r>
            <a:r>
              <a:rPr lang="ru-RU" sz="2100" dirty="0"/>
              <a:t> — когда они препятствуют пониманию общего замысла текста.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8D8BE83-295C-4ED7-B35C-23A369450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CAEFA-FC7B-4C07-A45E-89BFC0AED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МНОЖЕСТВЕННОСТЬ или НЕЯСНОСТЬ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1523A1-6E14-455C-9CD4-DEC0AAD9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2276872"/>
            <a:ext cx="7274768" cy="28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Ошибка возникает тогда, когда автор не знает точно, о чем хочет сказать/написать, или хочет сказать/написать сразу о многом. Дефекты мешают читателю понять, на чем именно стоит сконцентрировать внимание и что автор стремится сказать своим речевым произведением.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DE5137E-DB8B-48BE-9883-AD31E7228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357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6DD4EC6-3A3C-4A6F-B532-7973F7A36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680" y="620688"/>
            <a:ext cx="6984776" cy="58326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100" b="1" i="1" dirty="0"/>
              <a:t>Женские образы </a:t>
            </a:r>
            <a:br>
              <a:rPr lang="ru-RU" sz="2100" b="1" i="1" dirty="0"/>
            </a:br>
            <a:r>
              <a:rPr lang="ru-RU" sz="2100" b="1" i="1" dirty="0"/>
              <a:t>в романе «Герой нашего времени»</a:t>
            </a:r>
            <a:endParaRPr lang="ru-RU" sz="2100" i="1" dirty="0"/>
          </a:p>
          <a:p>
            <a:pPr marL="0" indent="0">
              <a:buNone/>
            </a:pPr>
            <a:r>
              <a:rPr lang="ru-RU" sz="2100" i="1" dirty="0"/>
              <a:t>Все поэты во все времена воспевали женщин, им слагали гимны, посвящали стихи, во имя женщин шли на подвиг. Женщин называют прекрасной половиной человечества. Они могут вдохновить на подвиг и толкнуть на преступление. В русской литературе создано много женских образов, ярких и запоминающихся. Они привлекают нас своей поэтичностью, добротой, нежностью и чистотой. Это и пушкинская Татьяна, и тургеневские девушки, и некрасовские героини, и многие другие женщины. У каждой из них свой мир, сложный или простой, но обязательно неповторимый.</a:t>
            </a:r>
          </a:p>
          <a:p>
            <a:pPr marL="0" indent="0">
              <a:buNone/>
            </a:pPr>
            <a:r>
              <a:rPr lang="ru-RU" sz="2100" dirty="0"/>
              <a:t>В романе «Герой нашего времени»…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F5D846A-AC0B-4169-A00A-52759C6D1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060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2D3833-0C97-42D2-AA56-D40FA4C79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644650"/>
          </a:xfrm>
        </p:spPr>
        <p:txBody>
          <a:bodyPr/>
          <a:lstStyle/>
          <a:p>
            <a:r>
              <a:rPr lang="ru-RU" b="1" dirty="0"/>
              <a:t>КАК ИСПРАВИТЬ?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4D9DB7-C584-410D-A813-462DFED04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1" y="1556792"/>
            <a:ext cx="7562800" cy="467709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300" dirty="0"/>
              <a:t>С целью улучшить качество текста, можно сделать следующее: </a:t>
            </a:r>
          </a:p>
          <a:p>
            <a:pPr marL="711200">
              <a:buFont typeface="Wingdings" panose="05000000000000000000" pitchFamily="2" charset="2"/>
              <a:buChar char="ü"/>
            </a:pPr>
            <a:r>
              <a:rPr lang="ru-RU" sz="2300" dirty="0"/>
              <a:t>сформулировать ГМ и построить четкие логическую и смысловую схемы;</a:t>
            </a:r>
          </a:p>
          <a:p>
            <a:pPr marL="711200" lvl="0">
              <a:buFont typeface="Wingdings" panose="05000000000000000000" pitchFamily="2" charset="2"/>
              <a:buChar char="ü"/>
            </a:pPr>
            <a:r>
              <a:rPr lang="ru-RU" sz="2300" dirty="0"/>
              <a:t>устранить из текста все, что не имеет отношения к женским образам романа;</a:t>
            </a:r>
          </a:p>
          <a:p>
            <a:pPr marL="711200" lvl="0">
              <a:buFont typeface="Wingdings" panose="05000000000000000000" pitchFamily="2" charset="2"/>
              <a:buChar char="ü"/>
            </a:pPr>
            <a:r>
              <a:rPr lang="ru-RU" sz="2300" dirty="0"/>
              <a:t>переформулировать ряд высказываний так, чтобы акцент в них был сделан на женские персонажи;</a:t>
            </a:r>
          </a:p>
          <a:p>
            <a:pPr marL="711200" lvl="0">
              <a:buFont typeface="Wingdings" panose="05000000000000000000" pitchFamily="2" charset="2"/>
              <a:buChar char="ü"/>
            </a:pPr>
            <a:r>
              <a:rPr lang="ru-RU" sz="2300" dirty="0"/>
              <a:t>исправить фактические ошибки </a:t>
            </a:r>
            <a:br>
              <a:rPr lang="ru-RU" sz="2300" dirty="0"/>
            </a:br>
            <a:r>
              <a:rPr lang="ru-RU" sz="2300" dirty="0"/>
              <a:t>и неточности.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28F8B90-BF3F-4536-AF9B-4DF157FD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88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3311B69-4041-4E40-8CF5-203D06F1A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782706"/>
            <a:ext cx="7632848" cy="423047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i="1" dirty="0"/>
              <a:t>Женские образы </a:t>
            </a:r>
            <a:br>
              <a:rPr lang="ru-RU" sz="2000" b="1" i="1" dirty="0"/>
            </a:br>
            <a:r>
              <a:rPr lang="ru-RU" sz="2000" b="1" i="1" dirty="0"/>
              <a:t>в романе «Герой нашего времени»</a:t>
            </a:r>
            <a:endParaRPr lang="ru-RU" sz="2000" dirty="0"/>
          </a:p>
          <a:p>
            <a:pPr marL="0" indent="0">
              <a:buNone/>
            </a:pPr>
            <a:r>
              <a:rPr lang="ru-RU" sz="2000" i="1" dirty="0"/>
              <a:t>Все поэты во все времена писали о женщинах. Не стал исключением и М. Ю. Лермонтов — </a:t>
            </a:r>
            <a:br>
              <a:rPr lang="ru-RU" sz="2000" i="1" dirty="0"/>
            </a:br>
            <a:r>
              <a:rPr lang="ru-RU" sz="2000" i="1" dirty="0"/>
              <a:t>в своем романе «Герой нашего времени» художник создал несколько ярких женских образов. У каждой из его героинь свой мир — сложный или простой, но обязательно неповторимый. В том числе через общение с ними автор показывает своего главного героя — их возлюбленного.</a:t>
            </a:r>
            <a:endParaRPr lang="ru-RU" sz="2000" dirty="0"/>
          </a:p>
          <a:p>
            <a:pPr marL="0" indent="0">
              <a:buNone/>
            </a:pPr>
            <a:r>
              <a:rPr lang="ru-RU" sz="2000" i="1" dirty="0"/>
              <a:t>Напомним, Григорий Александрович Печорин — это типичный молодой человек </a:t>
            </a:r>
            <a:br>
              <a:rPr lang="ru-RU" sz="2000" i="1" dirty="0"/>
            </a:br>
            <a:r>
              <a:rPr lang="ru-RU" sz="2000" i="1" dirty="0"/>
              <a:t>30-х годов </a:t>
            </a:r>
            <a:r>
              <a:rPr lang="en-US" sz="2000" i="1" dirty="0"/>
              <a:t>XIX</a:t>
            </a:r>
            <a:r>
              <a:rPr lang="ru-RU" sz="2000" i="1" dirty="0"/>
              <a:t> века…</a:t>
            </a:r>
            <a:endParaRPr lang="ru-RU" sz="20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6C37B7C-F080-4411-8EA3-E9B833BC5F0E}"/>
              </a:ext>
            </a:extLst>
          </p:cNvPr>
          <p:cNvSpPr/>
          <p:nvPr/>
        </p:nvSpPr>
        <p:spPr>
          <a:xfrm>
            <a:off x="899592" y="5013176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  <a:buClr>
                <a:schemeClr val="accent1"/>
              </a:buClr>
            </a:pP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ГМ: женские образы помогают автору полнее представить главного героя, который из-за ряда черт своего характера не может выстроить отношений </a:t>
            </a:r>
            <a:b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любящими его и любимыми им женщинами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46C4E36-DDCA-46C7-96B2-B3BA4911E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832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248114-892C-4D4D-887D-BEC44A6A4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3" cy="1280890"/>
          </a:xfrm>
        </p:spPr>
        <p:txBody>
          <a:bodyPr/>
          <a:lstStyle/>
          <a:p>
            <a:r>
              <a:rPr lang="ru-RU" b="1" dirty="0"/>
              <a:t>ПОДМЕНА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F22B12-EBA9-4C45-BA17-00796022F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7" y="1484784"/>
            <a:ext cx="7058743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/>
              <a:t>Эта ошибка связана с нарушением одного </a:t>
            </a:r>
            <a:br>
              <a:rPr lang="ru-RU" sz="2200" dirty="0"/>
            </a:br>
            <a:r>
              <a:rPr lang="ru-RU" sz="2200" dirty="0"/>
              <a:t>из логических законов — закона тождества.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665931C-2C60-4FDA-A006-B1D67E6400FD}"/>
              </a:ext>
            </a:extLst>
          </p:cNvPr>
          <p:cNvSpPr txBox="1">
            <a:spLocks/>
          </p:cNvSpPr>
          <p:nvPr/>
        </p:nvSpPr>
        <p:spPr>
          <a:xfrm>
            <a:off x="1475656" y="2420888"/>
            <a:ext cx="7058743" cy="1280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sz="1600" i="1" dirty="0"/>
              <a:t>Он гласит:</a:t>
            </a:r>
          </a:p>
          <a:p>
            <a:pPr marL="0" indent="0" algn="ctr">
              <a:buNone/>
            </a:pPr>
            <a:r>
              <a:rPr lang="ru-RU" sz="2500" b="1" i="1" cap="all" dirty="0">
                <a:solidFill>
                  <a:srgbClr val="A53010"/>
                </a:solidFill>
              </a:rPr>
              <a:t>Любое суждение должно быть тождественно самому себе</a:t>
            </a:r>
            <a:endParaRPr lang="ru-RU" sz="2500" cap="all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5ED6F50-609B-4EAB-B67A-778C7A1CC3A1}"/>
              </a:ext>
            </a:extLst>
          </p:cNvPr>
          <p:cNvSpPr/>
          <p:nvPr/>
        </p:nvSpPr>
        <p:spPr>
          <a:xfrm>
            <a:off x="1505991" y="3837038"/>
            <a:ext cx="70284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То есть все понятия, все суждения и все трактовки должны быть неизменными на протяжении всего текста.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C7F8E4-25AA-419C-A4F3-2BA51002B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261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E1B01C-BF4F-4822-9AA1-CF20FF470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566715"/>
            <a:ext cx="2448272" cy="566141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F40A4E-45DD-42E4-BFB6-9F4859AC0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6647" y="467905"/>
            <a:ext cx="5782377" cy="61432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i="1" dirty="0"/>
              <a:t>«… И вот сегодня эти ребята вместе </a:t>
            </a:r>
            <a:br>
              <a:rPr lang="ru-RU" sz="2000" i="1" dirty="0"/>
            </a:br>
            <a:r>
              <a:rPr lang="ru-RU" sz="2000" i="1" dirty="0"/>
              <a:t>со своими наставниками — председателем </a:t>
            </a:r>
            <a:r>
              <a:rPr lang="ru-RU" sz="2000" i="1" dirty="0" err="1"/>
              <a:t>охотобщества</a:t>
            </a:r>
            <a:r>
              <a:rPr lang="ru-RU" sz="2000" i="1" dirty="0"/>
              <a:t> </a:t>
            </a:r>
            <a:br>
              <a:rPr lang="ru-RU" sz="2000" i="1" dirty="0"/>
            </a:br>
            <a:r>
              <a:rPr lang="ru-RU" sz="2000" i="1" dirty="0"/>
              <a:t>В. С. Матвеевым и главным охотоведом города М. В. Сенкевичем — активно работают на природе, на практике постигая азы охотничьей премудрости. </a:t>
            </a:r>
            <a:endParaRPr lang="ru-RU" sz="2000" dirty="0"/>
          </a:p>
          <a:p>
            <a:pPr marL="0" indent="0">
              <a:buNone/>
            </a:pPr>
            <a:r>
              <a:rPr lang="ru-RU" sz="2000" i="1" dirty="0"/>
              <a:t>Так, за две недели работы на острове Смольный они собрали и захоронили более тысячи стеклянных бутылок из-под «горячительных» напитков, которые были разбросаны по всему острову. Привели </a:t>
            </a:r>
            <a:br>
              <a:rPr lang="ru-RU" sz="2000" i="1" dirty="0"/>
            </a:br>
            <a:r>
              <a:rPr lang="ru-RU" sz="2000" i="1" dirty="0"/>
              <a:t>в порядок места незаконных бивуаков, развесили предупреждающие аншлаги. </a:t>
            </a:r>
            <a:br>
              <a:rPr lang="ru-RU" sz="2000" i="1" dirty="0"/>
            </a:br>
            <a:r>
              <a:rPr lang="ru-RU" sz="2000" i="1" dirty="0"/>
              <a:t>А сейчас они вывешивают новенькие </a:t>
            </a:r>
            <a:r>
              <a:rPr lang="ru-RU" sz="2000" i="1" dirty="0" err="1"/>
              <a:t>гоглятники</a:t>
            </a:r>
            <a:r>
              <a:rPr lang="ru-RU" sz="2000" i="1" dirty="0"/>
              <a:t>, сделанные собственными руками, в надежде, что следующей весной их облюбуют птицы и поселятся </a:t>
            </a:r>
            <a:br>
              <a:rPr lang="ru-RU" sz="2000" i="1" dirty="0"/>
            </a:br>
            <a:r>
              <a:rPr lang="ru-RU" sz="2000" i="1" dirty="0"/>
              <a:t>на острове…»</a:t>
            </a:r>
            <a:endParaRPr lang="ru-RU" sz="2000" dirty="0"/>
          </a:p>
        </p:txBody>
      </p:sp>
      <p:sp>
        <p:nvSpPr>
          <p:cNvPr id="87" name="Заголовок 1">
            <a:extLst>
              <a:ext uri="{FF2B5EF4-FFF2-40B4-BE49-F238E27FC236}">
                <a16:creationId xmlns:a16="http://schemas.microsoft.com/office/drawing/2014/main" id="{B282DC7B-8189-492A-8FF0-EE98443E69E7}"/>
              </a:ext>
            </a:extLst>
          </p:cNvPr>
          <p:cNvSpPr txBox="1">
            <a:spLocks/>
          </p:cNvSpPr>
          <p:nvPr/>
        </p:nvSpPr>
        <p:spPr>
          <a:xfrm>
            <a:off x="395536" y="2132856"/>
            <a:ext cx="2448272" cy="20162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Давайте проанализируем содержание текста </a:t>
            </a:r>
            <a:b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определим, </a:t>
            </a:r>
            <a:b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чем ошибка автора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FA01C08-BD44-4220-A661-1D67A968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741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72739-1243-42FE-B563-A7FAA0F9D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9758" y="620688"/>
            <a:ext cx="7058744" cy="648072"/>
          </a:xfrm>
        </p:spPr>
        <p:txBody>
          <a:bodyPr>
            <a:noAutofit/>
          </a:bodyPr>
          <a:lstStyle/>
          <a:p>
            <a:r>
              <a:rPr lang="ru-RU" sz="3000" b="1" dirty="0"/>
              <a:t>А ТАКЖЕ…</a:t>
            </a:r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82B18FF7-0AEA-4A84-AA5E-817C8038E239}"/>
              </a:ext>
            </a:extLst>
          </p:cNvPr>
          <p:cNvGrpSpPr/>
          <p:nvPr/>
        </p:nvGrpSpPr>
        <p:grpSpPr>
          <a:xfrm>
            <a:off x="599163" y="1412776"/>
            <a:ext cx="7980338" cy="4467918"/>
            <a:chOff x="599163" y="1412776"/>
            <a:chExt cx="7980338" cy="4467918"/>
          </a:xfrm>
        </p:grpSpPr>
        <p:sp>
          <p:nvSpPr>
            <p:cNvPr id="13" name="Прямоугольник: скругленные углы 12">
              <a:extLst>
                <a:ext uri="{FF2B5EF4-FFF2-40B4-BE49-F238E27FC236}">
                  <a16:creationId xmlns:a16="http://schemas.microsoft.com/office/drawing/2014/main" id="{894755CF-69C0-459E-AC05-BCE027F59B2D}"/>
                </a:ext>
              </a:extLst>
            </p:cNvPr>
            <p:cNvSpPr/>
            <p:nvPr/>
          </p:nvSpPr>
          <p:spPr>
            <a:xfrm>
              <a:off x="599163" y="3119806"/>
              <a:ext cx="3756813" cy="2760577"/>
            </a:xfrm>
            <a:prstGeom prst="roundRect">
              <a:avLst/>
            </a:prstGeom>
            <a:solidFill>
              <a:schemeClr val="accent1">
                <a:alpha val="70000"/>
              </a:schemeClr>
            </a:solidFill>
            <a:ln>
              <a:solidFill>
                <a:schemeClr val="accent1">
                  <a:shade val="50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ФОН К ЦЕЛИ СООБЩЕНИЯ</a:t>
              </a:r>
            </a:p>
            <a:p>
              <a:pPr algn="ctr"/>
              <a:r>
                <a:rPr lang="ru-RU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Главное требование: единообразие от начала до финала текста.</a:t>
              </a:r>
            </a:p>
            <a:p>
              <a:pPr algn="ctr"/>
              <a:r>
                <a:rPr lang="ru-RU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Плюс: отсутствие противоречия фона </a:t>
              </a:r>
              <a:br>
                <a:rPr lang="ru-RU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ru-RU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и основного содержания</a:t>
              </a:r>
            </a:p>
          </p:txBody>
        </p:sp>
        <p:sp>
          <p:nvSpPr>
            <p:cNvPr id="14" name="Прямоугольник: скругленные углы 13">
              <a:extLst>
                <a:ext uri="{FF2B5EF4-FFF2-40B4-BE49-F238E27FC236}">
                  <a16:creationId xmlns:a16="http://schemas.microsoft.com/office/drawing/2014/main" id="{779781EF-7BAB-4083-ADD8-0C6F8C4CAF3F}"/>
                </a:ext>
              </a:extLst>
            </p:cNvPr>
            <p:cNvSpPr/>
            <p:nvPr/>
          </p:nvSpPr>
          <p:spPr>
            <a:xfrm>
              <a:off x="4821101" y="3119494"/>
              <a:ext cx="3758400" cy="2761200"/>
            </a:xfrm>
            <a:prstGeom prst="roundRect">
              <a:avLst/>
            </a:prstGeom>
            <a:solidFill>
              <a:schemeClr val="accent1">
                <a:alpha val="70000"/>
              </a:schemeClr>
            </a:solidFill>
            <a:ln>
              <a:solidFill>
                <a:schemeClr val="accent1">
                  <a:shade val="50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ИЛЛЮСТРАЦИИ</a:t>
              </a:r>
            </a:p>
            <a:p>
              <a:pPr algn="ctr">
                <a:buClr>
                  <a:schemeClr val="accent1"/>
                </a:buClr>
              </a:pPr>
              <a:r>
                <a:rPr lang="ru-RU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Главное требование: логическое соответствие иллюстрируемому.</a:t>
              </a:r>
            </a:p>
            <a:p>
              <a:pPr algn="ctr">
                <a:buClr>
                  <a:schemeClr val="accent1"/>
                </a:buClr>
              </a:pPr>
              <a:r>
                <a:rPr lang="ru-RU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Плюс: иллюстрации должны быть исчерпывающими, </a:t>
              </a:r>
              <a:br>
                <a:rPr lang="ru-RU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ru-RU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но не излишними</a:t>
              </a:r>
            </a:p>
          </p:txBody>
        </p:sp>
        <p:sp>
          <p:nvSpPr>
            <p:cNvPr id="16" name="Прямоугольник: скругленные углы 15">
              <a:extLst>
                <a:ext uri="{FF2B5EF4-FFF2-40B4-BE49-F238E27FC236}">
                  <a16:creationId xmlns:a16="http://schemas.microsoft.com/office/drawing/2014/main" id="{55D0FEB2-2F82-4437-B065-2F079CADCC5D}"/>
                </a:ext>
              </a:extLst>
            </p:cNvPr>
            <p:cNvSpPr/>
            <p:nvPr/>
          </p:nvSpPr>
          <p:spPr>
            <a:xfrm>
              <a:off x="3092737" y="1412776"/>
              <a:ext cx="2958526" cy="1227558"/>
            </a:xfrm>
            <a:prstGeom prst="roundRect">
              <a:avLst/>
            </a:prstGeom>
            <a:solidFill>
              <a:schemeClr val="accent1">
                <a:alpha val="70000"/>
              </a:schemeClr>
            </a:solidFill>
            <a:ln>
              <a:solidFill>
                <a:schemeClr val="accent1">
                  <a:shade val="50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ДОПОЛНИТЕЛЬНЫЕ ЭЛЕМЕНТЫ </a:t>
              </a:r>
              <a:br>
                <a:rPr lang="ru-RU" sz="2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ru-RU" sz="2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СХЕМЫ ТЕКСТА</a:t>
              </a:r>
            </a:p>
          </p:txBody>
        </p:sp>
        <p:cxnSp>
          <p:nvCxnSpPr>
            <p:cNvPr id="18" name="Соединитель: уступ 17">
              <a:extLst>
                <a:ext uri="{FF2B5EF4-FFF2-40B4-BE49-F238E27FC236}">
                  <a16:creationId xmlns:a16="http://schemas.microsoft.com/office/drawing/2014/main" id="{F57F14E3-88D1-4F16-AAC9-70ED9F07CE95}"/>
                </a:ext>
              </a:extLst>
            </p:cNvPr>
            <p:cNvCxnSpPr>
              <a:stCxn id="16" idx="1"/>
              <a:endCxn id="13" idx="0"/>
            </p:cNvCxnSpPr>
            <p:nvPr/>
          </p:nvCxnSpPr>
          <p:spPr>
            <a:xfrm rot="10800000" flipV="1">
              <a:off x="2477571" y="2026554"/>
              <a:ext cx="615167" cy="1093251"/>
            </a:xfrm>
            <a:prstGeom prst="bentConnector2">
              <a:avLst/>
            </a:prstGeom>
            <a:ln w="28575">
              <a:solidFill>
                <a:schemeClr val="accent1">
                  <a:shade val="90000"/>
                  <a:alpha val="7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Соединитель: уступ 19">
              <a:extLst>
                <a:ext uri="{FF2B5EF4-FFF2-40B4-BE49-F238E27FC236}">
                  <a16:creationId xmlns:a16="http://schemas.microsoft.com/office/drawing/2014/main" id="{CFBDE107-E16F-423D-ABBB-C49ACBFBC6B6}"/>
                </a:ext>
              </a:extLst>
            </p:cNvPr>
            <p:cNvCxnSpPr>
              <a:stCxn id="16" idx="3"/>
              <a:endCxn id="14" idx="0"/>
            </p:cNvCxnSpPr>
            <p:nvPr/>
          </p:nvCxnSpPr>
          <p:spPr>
            <a:xfrm>
              <a:off x="6051263" y="2026555"/>
              <a:ext cx="649038" cy="1092939"/>
            </a:xfrm>
            <a:prstGeom prst="bentConnector2">
              <a:avLst/>
            </a:prstGeom>
            <a:ln w="28575">
              <a:solidFill>
                <a:schemeClr val="accent1">
                  <a:shade val="90000"/>
                  <a:alpha val="7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Номер слайда 22">
            <a:extLst>
              <a:ext uri="{FF2B5EF4-FFF2-40B4-BE49-F238E27FC236}">
                <a16:creationId xmlns:a16="http://schemas.microsoft.com/office/drawing/2014/main" id="{D0E407E6-024E-46E9-B81F-4EC8DBB8C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39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44650"/>
          </a:xfrm>
        </p:spPr>
        <p:txBody>
          <a:bodyPr>
            <a:no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6007" y="1416071"/>
            <a:ext cx="7112417" cy="49652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100" dirty="0"/>
              <a:t>Последовательность предложений, главными свойствами которой являются:</a:t>
            </a:r>
          </a:p>
          <a:p>
            <a:pPr marL="706438">
              <a:tabLst>
                <a:tab pos="449263" algn="l"/>
              </a:tabLst>
            </a:pPr>
            <a:r>
              <a:rPr lang="ru-RU" sz="2100" i="1" dirty="0"/>
              <a:t>связность — как на уровне текста в целом (наличие смыслового стержня, каркаса текста), так и на уровне предложения или абзаца (синонимы, повторы или пропуски с тире; указательные слова, союзы, вводные конструкции и проч.)</a:t>
            </a:r>
          </a:p>
          <a:p>
            <a:pPr marL="706438">
              <a:tabLst>
                <a:tab pos="449263" algn="l"/>
              </a:tabLst>
            </a:pPr>
            <a:r>
              <a:rPr lang="ru-RU" sz="2100" i="1" dirty="0"/>
              <a:t>целостность, </a:t>
            </a:r>
            <a:r>
              <a:rPr lang="ru-RU" sz="2100" dirty="0"/>
              <a:t>которая обеспечивает тематическое, концептуальное, модальное единство текста (одна тема, одна идея, одна система понятий, одна авторская позиция, «предсказуемость» текста).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02C65EF-FA1F-4106-ADFE-B21F521E1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088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E1B01C-BF4F-4822-9AA1-CF20FF470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416" y="1059872"/>
            <a:ext cx="2259162" cy="4851349"/>
          </a:xfrm>
        </p:spPr>
        <p:txBody>
          <a:bodyPr>
            <a:normAutofit/>
          </a:bodyPr>
          <a:lstStyle/>
          <a:p>
            <a:r>
              <a:rPr lang="ru-RU" sz="2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ПРОВЕРИМ?</a:t>
            </a:r>
          </a:p>
        </p:txBody>
      </p:sp>
      <p:sp>
        <p:nvSpPr>
          <p:cNvPr id="94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1149203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F40A4E-45DD-42E4-BFB6-9F4859AC0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0276" y="1059872"/>
            <a:ext cx="4668183" cy="3305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300" i="1" dirty="0"/>
              <a:t>В прошло году рынок настольных игр </a:t>
            </a:r>
            <a:br>
              <a:rPr lang="ru-RU" sz="2300" i="1" dirty="0"/>
            </a:br>
            <a:r>
              <a:rPr lang="ru-RU" sz="2300" i="1" dirty="0"/>
              <a:t>в Германии вырос на 8 % и составил около 550 млн евро в целом по стране, рассказал </a:t>
            </a:r>
            <a:r>
              <a:rPr lang="ru-RU" sz="2300" i="1" dirty="0" err="1"/>
              <a:t>Гуттер</a:t>
            </a:r>
            <a:r>
              <a:rPr lang="ru-RU" sz="2300" i="1" dirty="0"/>
              <a:t>. </a:t>
            </a:r>
            <a:r>
              <a:rPr lang="ru-RU" sz="2300" b="1" i="1" dirty="0"/>
              <a:t>Например</a:t>
            </a:r>
            <a:r>
              <a:rPr lang="ru-RU" sz="2300" i="1" dirty="0"/>
              <a:t>, викторина </a:t>
            </a:r>
            <a:r>
              <a:rPr lang="en-US" sz="2300" i="1" dirty="0"/>
              <a:t>Just one </a:t>
            </a:r>
            <a:r>
              <a:rPr lang="ru-RU" sz="2300" i="1" dirty="0"/>
              <a:t>и стратегия </a:t>
            </a:r>
            <a:r>
              <a:rPr lang="en-US" sz="2300" i="1" dirty="0" err="1"/>
              <a:t>Flügelschlag</a:t>
            </a:r>
            <a:r>
              <a:rPr lang="en-US" sz="2300" i="1" dirty="0"/>
              <a:t> </a:t>
            </a:r>
            <a:r>
              <a:rPr lang="ru-RU" sz="2300" i="1" dirty="0"/>
              <a:t>получили звание игр года.</a:t>
            </a:r>
            <a:endParaRPr lang="ru-RU" sz="2300" dirty="0"/>
          </a:p>
        </p:txBody>
      </p:sp>
      <p:sp>
        <p:nvSpPr>
          <p:cNvPr id="87" name="Заголовок 1">
            <a:extLst>
              <a:ext uri="{FF2B5EF4-FFF2-40B4-BE49-F238E27FC236}">
                <a16:creationId xmlns:a16="http://schemas.microsoft.com/office/drawing/2014/main" id="{B282DC7B-8189-492A-8FF0-EE98443E69E7}"/>
              </a:ext>
            </a:extLst>
          </p:cNvPr>
          <p:cNvSpPr txBox="1">
            <a:spLocks/>
          </p:cNvSpPr>
          <p:nvPr/>
        </p:nvSpPr>
        <p:spPr>
          <a:xfrm>
            <a:off x="402545" y="4502012"/>
            <a:ext cx="2801415" cy="21751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Давайте проанализируем фрагмент переводного текста, обратив особенное внимание на слово </a:t>
            </a:r>
            <a:r>
              <a:rPr lang="ru-RU" sz="1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</a:t>
            </a:r>
            <a:endParaRPr lang="en-US" sz="1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EA71EFB-B4E8-4930-A43C-29E6802EBDEE}"/>
              </a:ext>
            </a:extLst>
          </p:cNvPr>
          <p:cNvSpPr/>
          <p:nvPr/>
        </p:nvSpPr>
        <p:spPr>
          <a:xfrm>
            <a:off x="4132120" y="4540840"/>
            <a:ext cx="4576046" cy="183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0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ru-RU" sz="21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Что утверждается в первом высказывании?</a:t>
            </a:r>
          </a:p>
          <a:p>
            <a:pPr marL="457200" indent="-457200">
              <a:spcBef>
                <a:spcPts val="10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ru-RU" sz="21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Что на самом деле может иллюстрировать второе высказывание?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0E8D543-1680-4E30-A727-70DBC606F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428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C3A74-A400-4E1F-B701-407D7DBEE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НА МИКРОУРОВНЕ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010B57-25E6-4096-9448-17DFB7053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007" y="1540188"/>
            <a:ext cx="7258393" cy="4693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Логические ошибки возникают не только </a:t>
            </a:r>
            <a:br>
              <a:rPr lang="ru-RU" sz="2400" dirty="0"/>
            </a:br>
            <a:r>
              <a:rPr lang="ru-RU" sz="2400" dirty="0"/>
              <a:t>на уровне целого текста, но и на уровне отдельных </a:t>
            </a:r>
            <a:r>
              <a:rPr lang="ru-RU" sz="2400" dirty="0" err="1"/>
              <a:t>СФЕ</a:t>
            </a:r>
            <a:r>
              <a:rPr lang="ru-RU" sz="2400" dirty="0"/>
              <a:t> (абзацев) или высказываний (предложений). Связаны они, как и проблемы макроуровня, с нарушением основных законов логики. Об одном из них — </a:t>
            </a:r>
            <a:r>
              <a:rPr lang="ru-RU" sz="2400" i="1" dirty="0"/>
              <a:t>законе тождества </a:t>
            </a:r>
            <a:r>
              <a:rPr lang="ru-RU" sz="2400" dirty="0"/>
              <a:t>— мы уже говорили. </a:t>
            </a:r>
            <a:br>
              <a:rPr lang="ru-RU" sz="2400" dirty="0"/>
            </a:br>
            <a:r>
              <a:rPr lang="ru-RU" sz="2400" dirty="0"/>
              <a:t>Еще три:</a:t>
            </a:r>
          </a:p>
          <a:p>
            <a:pPr marL="711200">
              <a:buFont typeface="Wingdings" panose="05000000000000000000" pitchFamily="2" charset="2"/>
              <a:buChar char="ü"/>
            </a:pPr>
            <a:r>
              <a:rPr lang="ru-RU" sz="2400" dirty="0"/>
              <a:t>закон </a:t>
            </a:r>
            <a:r>
              <a:rPr lang="ru-RU" sz="2400" dirty="0" err="1"/>
              <a:t>непротиворечия</a:t>
            </a:r>
            <a:r>
              <a:rPr lang="ru-RU" sz="2400" dirty="0"/>
              <a:t>,</a:t>
            </a:r>
          </a:p>
          <a:p>
            <a:pPr marL="711200">
              <a:buFont typeface="Wingdings" panose="05000000000000000000" pitchFamily="2" charset="2"/>
              <a:buChar char="ü"/>
            </a:pPr>
            <a:r>
              <a:rPr lang="ru-RU" sz="2400" dirty="0"/>
              <a:t>закон исключенного третьего,</a:t>
            </a:r>
          </a:p>
          <a:p>
            <a:pPr marL="711200">
              <a:buFont typeface="Wingdings" panose="05000000000000000000" pitchFamily="2" charset="2"/>
              <a:buChar char="ü"/>
            </a:pPr>
            <a:r>
              <a:rPr lang="ru-RU" sz="2400" dirty="0"/>
              <a:t>закон достаточного основания.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5A44E74-57AA-4AEA-A69F-1055E6D6F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340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01C6AB-8419-4A38-8A8B-D5E1D9184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ЗАКОНЫ ЛОГИКИ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5C4886A-2B3C-4F75-87AF-9727D1A9CFAC}"/>
              </a:ext>
            </a:extLst>
          </p:cNvPr>
          <p:cNvSpPr/>
          <p:nvPr/>
        </p:nvSpPr>
        <p:spPr>
          <a:xfrm>
            <a:off x="848857" y="1749023"/>
            <a:ext cx="2776602" cy="1800200"/>
          </a:xfrm>
          <a:prstGeom prst="roundRect">
            <a:avLst/>
          </a:prstGeom>
          <a:solidFill>
            <a:schemeClr val="accent1">
              <a:alpha val="70000"/>
            </a:schemeClr>
          </a:solidFill>
          <a:ln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ТОЖДЕСТВО</a:t>
            </a:r>
          </a:p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Любое суждение должно быть тождественно самому себе.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7BA5B66B-04FF-4D1F-BC04-1506A65DB71E}"/>
              </a:ext>
            </a:extLst>
          </p:cNvPr>
          <p:cNvSpPr/>
          <p:nvPr/>
        </p:nvSpPr>
        <p:spPr>
          <a:xfrm>
            <a:off x="3779913" y="1749023"/>
            <a:ext cx="4980948" cy="1800200"/>
          </a:xfrm>
          <a:prstGeom prst="roundRect">
            <a:avLst/>
          </a:prstGeom>
          <a:solidFill>
            <a:schemeClr val="accent1">
              <a:alpha val="70000"/>
            </a:schemeClr>
          </a:solidFill>
          <a:ln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ru-RU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НЕПРОТИВОРЕЧИЕ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Если одно суждение что-то утверждает, а другое то же самое отрицает, то они не могут быть одновременно истинными.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A515E3B6-3E79-4398-9FD0-2F4312D759CC}"/>
              </a:ext>
            </a:extLst>
          </p:cNvPr>
          <p:cNvSpPr/>
          <p:nvPr/>
        </p:nvSpPr>
        <p:spPr>
          <a:xfrm>
            <a:off x="848857" y="3861048"/>
            <a:ext cx="3867159" cy="2664048"/>
          </a:xfrm>
          <a:prstGeom prst="roundRect">
            <a:avLst/>
          </a:prstGeom>
          <a:solidFill>
            <a:schemeClr val="accent1">
              <a:alpha val="70000"/>
            </a:schemeClr>
          </a:solidFill>
          <a:ln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ИСКЛЮЧЕННОЕ ТРЕТЬЕ</a:t>
            </a:r>
          </a:p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два противоречащих суждения об одном и том же предмете не могут быть одновременно истинными и не могут быть одновременно ложными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F465319B-BDD6-40F2-8F12-A69D41ED286B}"/>
              </a:ext>
            </a:extLst>
          </p:cNvPr>
          <p:cNvSpPr/>
          <p:nvPr/>
        </p:nvSpPr>
        <p:spPr>
          <a:xfrm>
            <a:off x="4893701" y="3861048"/>
            <a:ext cx="3867159" cy="2664048"/>
          </a:xfrm>
          <a:prstGeom prst="roundRect">
            <a:avLst/>
          </a:prstGeom>
          <a:solidFill>
            <a:schemeClr val="accent1">
              <a:alpha val="70000"/>
            </a:schemeClr>
          </a:solidFill>
          <a:ln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ДОСТАТОЧНОЕ ОСНОВАНИЕ</a:t>
            </a:r>
          </a:p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Любое суждение должно быть доказано аргументами,  достаточными для доказательства этого суждения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3507853A-DF7E-4197-BC6E-FA14AA41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051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E1B01C-BF4F-4822-9AA1-CF20FF470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416" y="1059872"/>
            <a:ext cx="2259162" cy="4851349"/>
          </a:xfrm>
        </p:spPr>
        <p:txBody>
          <a:bodyPr>
            <a:normAutofit/>
          </a:bodyPr>
          <a:lstStyle/>
          <a:p>
            <a:r>
              <a:rPr lang="ru-RU" sz="2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ПРОВЕРИМ?</a:t>
            </a:r>
          </a:p>
        </p:txBody>
      </p:sp>
      <p:sp>
        <p:nvSpPr>
          <p:cNvPr id="94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1149203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87" name="Заголовок 1">
            <a:extLst>
              <a:ext uri="{FF2B5EF4-FFF2-40B4-BE49-F238E27FC236}">
                <a16:creationId xmlns:a16="http://schemas.microsoft.com/office/drawing/2014/main" id="{B282DC7B-8189-492A-8FF0-EE98443E69E7}"/>
              </a:ext>
            </a:extLst>
          </p:cNvPr>
          <p:cNvSpPr txBox="1">
            <a:spLocks/>
          </p:cNvSpPr>
          <p:nvPr/>
        </p:nvSpPr>
        <p:spPr>
          <a:xfrm>
            <a:off x="411703" y="5367607"/>
            <a:ext cx="2801415" cy="1087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Давайте проанализируем высказывания</a:t>
            </a:r>
            <a:endParaRPr lang="en-US" sz="1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9F7685A-7D10-408C-9C95-2FE118A1B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3267" y="1556792"/>
            <a:ext cx="4641133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Сравните два высказывания: </a:t>
            </a:r>
            <a:r>
              <a:rPr lang="ru-RU" sz="2400" i="1" dirty="0"/>
              <a:t>Классическую музыку надо слушать, потому что она воспитывает вкус</a:t>
            </a:r>
            <a:r>
              <a:rPr lang="ru-RU" sz="2400" dirty="0"/>
              <a:t> и </a:t>
            </a:r>
            <a:r>
              <a:rPr lang="ru-RU" sz="2400" i="1" dirty="0"/>
              <a:t>Классическую музыку надо любить, потому что это прекрасно</a:t>
            </a:r>
            <a:r>
              <a:rPr lang="ru-RU" sz="2400" dirty="0"/>
              <a:t>.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F0A1468-6B06-478F-AAAF-31D5FC6EF2B0}"/>
              </a:ext>
            </a:extLst>
          </p:cNvPr>
          <p:cNvSpPr/>
          <p:nvPr/>
        </p:nvSpPr>
        <p:spPr>
          <a:xfrm>
            <a:off x="4163592" y="4965330"/>
            <a:ext cx="418329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A53010"/>
              </a:buClr>
              <a:buFont typeface="+mj-lt"/>
              <a:buAutoNum type="arabicPeriod"/>
            </a:pPr>
            <a:r>
              <a:rPr lang="ru-RU" sz="2200" dirty="0"/>
              <a:t>Справедливы ли они? </a:t>
            </a:r>
          </a:p>
          <a:p>
            <a:pPr marL="342900" indent="-342900">
              <a:buClr>
                <a:srgbClr val="A53010"/>
              </a:buClr>
              <a:buFont typeface="+mj-lt"/>
              <a:buAutoNum type="arabicPeriod"/>
            </a:pPr>
            <a:r>
              <a:rPr lang="ru-RU" sz="2200" dirty="0"/>
              <a:t>Если нет, то в чем ошибка автора?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711B7A76-0F27-4585-91D9-5E9453EA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291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F4D116-F9D3-432C-B293-01AF712FB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/>
          <a:lstStyle/>
          <a:p>
            <a:r>
              <a:rPr lang="ru-RU" b="1" dirty="0"/>
              <a:t>ПОМИМО ЛОГИКИ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2DEADB-D45A-4D22-A21B-A65F41687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5" y="1556792"/>
            <a:ext cx="7418785" cy="46770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300" dirty="0"/>
              <a:t>Ошибки на уровне композиции:</a:t>
            </a:r>
          </a:p>
          <a:p>
            <a:pPr marL="723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300" dirty="0"/>
              <a:t>двойной зачин или, наоборот, его отсутствие;</a:t>
            </a:r>
          </a:p>
          <a:p>
            <a:pPr marL="723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300" dirty="0"/>
              <a:t>двойная концовка или ее отсутствие;</a:t>
            </a:r>
          </a:p>
          <a:p>
            <a:pPr marL="723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300" dirty="0"/>
              <a:t>несоразмерность частей текста и др.</a:t>
            </a:r>
          </a:p>
          <a:p>
            <a:pPr marL="0" indent="0">
              <a:buNone/>
            </a:pPr>
            <a:r>
              <a:rPr lang="ru-RU" sz="2300" dirty="0"/>
              <a:t>Ошибки на уровне языка и стиля, к числу которых относятся как лексические и грамматические дефекты, так и некорректный выбор средств выразительности, неуместность высказываний и др.</a:t>
            </a:r>
          </a:p>
          <a:p>
            <a:pPr marL="0" indent="0">
              <a:buNone/>
            </a:pPr>
            <a:r>
              <a:rPr lang="ru-RU" sz="2300" dirty="0"/>
              <a:t>Орфографические и пунктуационные ошибки.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3A819D-0DC5-4631-8F2D-5788DE86E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329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ttp://qrcoder.ru/code/?http%3A%2F%2Felar.urfu.ru%2Fbitstream%2F10995%2F75932%2F1%2F978-5-7996-2622-8_2019.pdf&amp;4&amp;0">
            <a:extLst>
              <a:ext uri="{FF2B5EF4-FFF2-40B4-BE49-F238E27FC236}">
                <a16:creationId xmlns:a16="http://schemas.microsoft.com/office/drawing/2014/main" id="{2199D113-BE35-4F31-AE1C-9852C8D9920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918568"/>
            <a:ext cx="1619515" cy="161951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440AC68-2A5C-451B-BD63-48A71293CF90}"/>
              </a:ext>
            </a:extLst>
          </p:cNvPr>
          <p:cNvSpPr/>
          <p:nvPr/>
        </p:nvSpPr>
        <p:spPr>
          <a:xfrm>
            <a:off x="971600" y="2002067"/>
            <a:ext cx="528303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РЕДАКТИРОВАНИЕ </a:t>
            </a:r>
            <a:br>
              <a:rPr lang="ru-RU" sz="2400" dirty="0"/>
            </a:br>
            <a:r>
              <a:rPr lang="ru-RU" sz="2400" dirty="0"/>
              <a:t>ПИСЬМЕННЫХ ПЕРЕВОДОВ: </a:t>
            </a:r>
            <a:br>
              <a:rPr lang="ru-RU" sz="2400" dirty="0"/>
            </a:br>
            <a:r>
              <a:rPr lang="ru-RU" sz="2400" dirty="0"/>
              <a:t>ТЕОРИЯ И ПРАКТИКА</a:t>
            </a:r>
            <a:br>
              <a:rPr lang="ru-RU" sz="2400" dirty="0"/>
            </a:br>
            <a:r>
              <a:rPr lang="ru-RU" sz="2000" dirty="0"/>
              <a:t>Екатеринбург: Изд-во Урал. ун-та, 2019 </a:t>
            </a:r>
            <a:endParaRPr lang="ru-RU" sz="2000" i="1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8DC433E-B450-492A-9C8D-B8367042ABEF}"/>
              </a:ext>
            </a:extLst>
          </p:cNvPr>
          <p:cNvSpPr/>
          <p:nvPr/>
        </p:nvSpPr>
        <p:spPr>
          <a:xfrm>
            <a:off x="971600" y="4373558"/>
            <a:ext cx="528303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РЕДАКТИРОВАНИЕ: </a:t>
            </a:r>
            <a:br>
              <a:rPr lang="ru-RU" sz="2400" dirty="0"/>
            </a:br>
            <a:r>
              <a:rPr lang="ru-RU" sz="2400" dirty="0"/>
              <a:t>ОБЩИЙ КУРС</a:t>
            </a:r>
            <a:br>
              <a:rPr lang="ru-RU" sz="2400" dirty="0"/>
            </a:br>
            <a:r>
              <a:rPr lang="ru-RU" sz="2000" dirty="0"/>
              <a:t>Екатеринбург: Изд-во Урал. ун-та, 2014</a:t>
            </a:r>
          </a:p>
        </p:txBody>
      </p:sp>
      <p:pic>
        <p:nvPicPr>
          <p:cNvPr id="3" name="Picture 2" descr="qrcode">
            <a:extLst>
              <a:ext uri="{FF2B5EF4-FFF2-40B4-BE49-F238E27FC236}">
                <a16:creationId xmlns:a16="http://schemas.microsoft.com/office/drawing/2014/main" id="{99904638-3BD0-45D4-AC21-538DDD4EA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133188"/>
            <a:ext cx="1619515" cy="161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531184BD-540B-4453-BE13-4BD640141113}"/>
              </a:ext>
            </a:extLst>
          </p:cNvPr>
          <p:cNvSpPr txBox="1">
            <a:spLocks/>
          </p:cNvSpPr>
          <p:nvPr/>
        </p:nvSpPr>
        <p:spPr>
          <a:xfrm>
            <a:off x="1547664" y="662393"/>
            <a:ext cx="6589199" cy="7166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/>
              <a:t>ПОДРОБНЕЕ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01B39C-1DBE-4F50-BC0A-207A9FC3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8863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836712"/>
            <a:ext cx="6984776" cy="381642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1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ЛОГИКА: </a:t>
            </a:r>
            <a:b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зачем она нужна и что бывает, когда о ней забывают?</a:t>
            </a: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4B7C0D05-0A13-45F0-AD74-B7D2CAC10409}"/>
              </a:ext>
            </a:extLst>
          </p:cNvPr>
          <p:cNvSpPr txBox="1">
            <a:spLocks/>
          </p:cNvSpPr>
          <p:nvPr/>
        </p:nvSpPr>
        <p:spPr>
          <a:xfrm>
            <a:off x="1619672" y="5013176"/>
            <a:ext cx="6840760" cy="6976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i="1"/>
              <a:t>Екатерина Ильнер, канд. филол. наук, </a:t>
            </a:r>
            <a:br>
              <a:rPr lang="ru-RU" sz="2000" i="1"/>
            </a:br>
            <a:r>
              <a:rPr lang="ru-RU" sz="2000" i="1"/>
              <a:t>доцент каф. иностранных языков и перевода УГИ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58081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E1B01C-BF4F-4822-9AA1-CF20FF470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566715"/>
            <a:ext cx="2448272" cy="566141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F40A4E-45DD-42E4-BFB6-9F4859AC0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2892" y="476671"/>
            <a:ext cx="6049588" cy="59123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100" i="1" dirty="0"/>
              <a:t>Средства образности способствуют реализации одной из основных функций художественного текста — функции эстетического воздействия на читателя </a:t>
            </a:r>
            <a:r>
              <a:rPr lang="en-US" sz="2100" i="1" dirty="0"/>
              <a:t>&lt;</a:t>
            </a:r>
            <a:r>
              <a:rPr lang="ru-RU" sz="2100" i="1" dirty="0"/>
              <a:t>…</a:t>
            </a:r>
            <a:r>
              <a:rPr lang="en-US" sz="2100" i="1" dirty="0"/>
              <a:t>&gt;</a:t>
            </a:r>
            <a:r>
              <a:rPr lang="ru-RU" sz="2100" i="1" dirty="0"/>
              <a:t>. Вышеупомянутая функция, с одной стороны, отличает художественный текст </a:t>
            </a:r>
            <a:br>
              <a:rPr lang="ru-RU" sz="2100" i="1" dirty="0"/>
            </a:br>
            <a:r>
              <a:rPr lang="ru-RU" sz="2100" i="1" dirty="0"/>
              <a:t>от нехудожественного, с другой стороны, обусловливает своеобразное использование языковых средств, </a:t>
            </a:r>
            <a:br>
              <a:rPr lang="ru-RU" sz="2100" i="1" dirty="0"/>
            </a:br>
            <a:r>
              <a:rPr lang="ru-RU" sz="2100" i="1" dirty="0"/>
              <a:t>к которым относится, в частности, отклонение от каких-либо языковых норм. Таковыми считаются нарушение образности стиля, алогичное построение тема-</a:t>
            </a:r>
            <a:r>
              <a:rPr lang="ru-RU" sz="2100" i="1" dirty="0" err="1"/>
              <a:t>рематической</a:t>
            </a:r>
            <a:r>
              <a:rPr lang="ru-RU" sz="2100" i="1" dirty="0"/>
              <a:t> цепи </a:t>
            </a:r>
            <a:r>
              <a:rPr lang="en-US" sz="2100" i="1" dirty="0"/>
              <a:t>&lt;</a:t>
            </a:r>
            <a:r>
              <a:rPr lang="ru-RU" sz="2100" i="1" dirty="0"/>
              <a:t>…</a:t>
            </a:r>
            <a:r>
              <a:rPr lang="en-US" sz="2100" i="1" dirty="0"/>
              <a:t>&gt;</a:t>
            </a:r>
            <a:r>
              <a:rPr lang="ru-RU" sz="2100" i="1" dirty="0"/>
              <a:t>. По мнению </a:t>
            </a:r>
            <a:r>
              <a:rPr lang="ru-RU" sz="2100" i="1" dirty="0" err="1"/>
              <a:t>Голяковой</a:t>
            </a:r>
            <a:r>
              <a:rPr lang="ru-RU" sz="2100" i="1" dirty="0"/>
              <a:t> Л. А. и Шабалиной Е. Н., такие явления можно считать неотъемлемой частью литературно-художественного произведения, знаком скрытого смысла…</a:t>
            </a:r>
            <a:endParaRPr lang="ru-RU" sz="21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F23D615-9CA0-4C46-A8F0-ECB145B31483}"/>
              </a:ext>
            </a:extLst>
          </p:cNvPr>
          <p:cNvSpPr/>
          <p:nvPr/>
        </p:nvSpPr>
        <p:spPr>
          <a:xfrm>
            <a:off x="394620" y="5119477"/>
            <a:ext cx="2448272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i="1" dirty="0"/>
              <a:t>Первова А. В.</a:t>
            </a:r>
            <a:r>
              <a:rPr lang="ru-RU" sz="1300" dirty="0"/>
              <a:t> Способы нарушения структурной целостности художественного текста // Вестник ЛГУ. Т. 1. Филология. 2014. № 4. С. 134.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8C3536-3D2E-46A0-BF72-BD9BBF1FA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90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2" y="696333"/>
            <a:ext cx="6589199" cy="640445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ЧЛЕНИМОСТЬ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33600"/>
            <a:ext cx="7634809" cy="3383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Способность текста состоять из составных частей — </a:t>
            </a:r>
            <a:r>
              <a:rPr lang="ru-RU" sz="2400" i="1" dirty="0"/>
              <a:t>высказываний </a:t>
            </a:r>
            <a:r>
              <a:rPr lang="ru-RU" sz="2400" dirty="0"/>
              <a:t>и </a:t>
            </a:r>
            <a:r>
              <a:rPr lang="ru-RU" sz="2400" i="1" dirty="0"/>
              <a:t>сверхфразовых единств (</a:t>
            </a:r>
            <a:r>
              <a:rPr lang="ru-RU" sz="2400" i="1" dirty="0" err="1"/>
              <a:t>СФЕ</a:t>
            </a:r>
            <a:r>
              <a:rPr lang="ru-RU" sz="2400" i="1" dirty="0"/>
              <a:t>)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>Составными частями текстов являются также элементы композиции: зачин/введение, основная часть, заключение/вывод; </a:t>
            </a:r>
            <a:br>
              <a:rPr lang="ru-RU" sz="2400" dirty="0"/>
            </a:br>
            <a:r>
              <a:rPr lang="ru-RU" sz="2400" dirty="0"/>
              <a:t>разделы разного уровня: части и/или главы, параграфы и др.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9CB9C2-4428-4237-B445-58D536CAD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25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D1F750-7052-402C-A9DC-8CAE84CE5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716658"/>
          </a:xfrm>
        </p:spPr>
        <p:txBody>
          <a:bodyPr/>
          <a:lstStyle/>
          <a:p>
            <a:r>
              <a:rPr lang="ru-RU" b="1" dirty="0"/>
              <a:t>МЕТОДИКА ТАМАРЫ </a:t>
            </a:r>
            <a:r>
              <a:rPr lang="ru-RU" b="1" dirty="0" err="1"/>
              <a:t>ДРИДЗЕ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28F2E7-DF55-4A20-B1A6-208212AEB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576" y="1844824"/>
            <a:ext cx="7416825" cy="406639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/>
              <a:t>Содержательные компоненты текста:</a:t>
            </a:r>
          </a:p>
          <a:p>
            <a:pPr marL="540000" lvl="0">
              <a:buFont typeface="Wingdings" panose="05000000000000000000" pitchFamily="2" charset="2"/>
              <a:buChar char="ü"/>
            </a:pPr>
            <a:r>
              <a:rPr lang="ru-RU" sz="2400" dirty="0"/>
              <a:t>авторская концепция, или логическая схема;</a:t>
            </a:r>
          </a:p>
          <a:p>
            <a:pPr marL="540000" lvl="0">
              <a:buFont typeface="Wingdings" panose="05000000000000000000" pitchFamily="2" charset="2"/>
              <a:buChar char="ü"/>
            </a:pPr>
            <a:r>
              <a:rPr lang="ru-RU" sz="2400" dirty="0"/>
              <a:t>событие, которое протекает </a:t>
            </a:r>
            <a:br>
              <a:rPr lang="ru-RU" sz="2400" dirty="0"/>
            </a:br>
            <a:r>
              <a:rPr lang="ru-RU" sz="2400" dirty="0"/>
              <a:t>в определенном пространстве и времени;</a:t>
            </a:r>
          </a:p>
          <a:p>
            <a:pPr marL="540000" lvl="0">
              <a:buFont typeface="Wingdings" panose="05000000000000000000" pitchFamily="2" charset="2"/>
              <a:buChar char="ü"/>
            </a:pPr>
            <a:r>
              <a:rPr lang="ru-RU" sz="2400" dirty="0"/>
              <a:t>герой/герои.</a:t>
            </a:r>
          </a:p>
          <a:p>
            <a:pPr marL="0" indent="0">
              <a:buNone/>
            </a:pPr>
            <a:r>
              <a:rPr lang="ru-RU" sz="2400" dirty="0"/>
              <a:t>В свою очередь, </a:t>
            </a:r>
            <a:r>
              <a:rPr lang="ru-RU" sz="2400" i="1" dirty="0"/>
              <a:t>элементы авторской концепции</a:t>
            </a:r>
            <a:r>
              <a:rPr lang="ru-RU" sz="2400" dirty="0"/>
              <a:t> — это тезисы, которые организованы иерархично.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22A6115-3AB4-4D7D-A86B-6FCCB96BB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126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4544" y="620688"/>
            <a:ext cx="7052528" cy="716658"/>
          </a:xfrm>
        </p:spPr>
        <p:txBody>
          <a:bodyPr/>
          <a:lstStyle/>
          <a:p>
            <a:r>
              <a:rPr lang="ru-RU" b="1" dirty="0"/>
              <a:t>ЛОГИЧЕСКАЯ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ТЕКСТА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27" y="1484784"/>
            <a:ext cx="7970145" cy="4893122"/>
          </a:xfrm>
          <a:prstGeom prst="rect">
            <a:avLst/>
          </a:prstGeo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1A1CD6C-5A7A-460F-BB57-38FBA52E5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84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620688"/>
            <a:ext cx="7130752" cy="716658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СМЫСЛОВАЯ СХЕМА ТЕКСТА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7" y="1590088"/>
            <a:ext cx="7418784" cy="32790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/>
              <a:t>Дополнительные элементы:</a:t>
            </a:r>
          </a:p>
          <a:p>
            <a:pPr lvl="0"/>
            <a:r>
              <a:rPr lang="ru-RU" sz="2200" dirty="0"/>
              <a:t>фон (к цели сообщения) — введение в тему, которое начинает текст, служит поводом к его появлению, а также вводные конструкции, подтекст, аллюзии и др. — все, что дает представление об отношении автора к </a:t>
            </a:r>
            <a:r>
              <a:rPr lang="ru-RU" sz="2200" dirty="0" err="1"/>
              <a:t>ПР</a:t>
            </a:r>
            <a:r>
              <a:rPr lang="ru-RU" sz="2200" dirty="0"/>
              <a:t>;</a:t>
            </a:r>
          </a:p>
          <a:p>
            <a:pPr lvl="0"/>
            <a:r>
              <a:rPr lang="ru-RU" sz="2200" dirty="0"/>
              <a:t>иллюстрации к ГМ и тезисам — примеры, цифры, цитаты и проч., которые иллюстрируют тот или иной тезис.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B5A689CA-898D-4CDA-BE65-C15A0429055C}"/>
                  </a:ext>
                </a:extLst>
              </p:cNvPr>
              <p:cNvSpPr/>
              <p:nvPr/>
            </p:nvSpPr>
            <p:spPr>
              <a:xfrm>
                <a:off x="2286000" y="4869160"/>
                <a:ext cx="4572000" cy="122879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2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</a:rPr>
                        <m:t>Логическая схема + дополнительные элементы = СМЫСЛОВАЯ СХЕМА ТЕКСТА</m:t>
                      </m:r>
                    </m:oMath>
                  </m:oMathPara>
                </a14:m>
                <a:endParaRPr lang="ru-RU" sz="2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B5A689CA-898D-4CDA-BE65-C15A042905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869160"/>
                <a:ext cx="4572000" cy="1228798"/>
              </a:xfrm>
              <a:prstGeom prst="rect">
                <a:avLst/>
              </a:prstGeom>
              <a:blipFill>
                <a:blip r:embed="rId2"/>
                <a:stretch>
                  <a:fillRect l="-267" r="-21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CE02BC-26A2-4D3A-8023-CF93ADC10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852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E1B01C-BF4F-4822-9AA1-CF20FF470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566715"/>
            <a:ext cx="2448272" cy="566141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F40A4E-45DD-42E4-BFB6-9F4859AC0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6647" y="467905"/>
            <a:ext cx="5782377" cy="61432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750" b="1" i="1" dirty="0"/>
              <a:t>МЫ — ДЕТИ ОРКОВ И ЭЛЬФОВ</a:t>
            </a:r>
          </a:p>
          <a:p>
            <a:pPr marL="0" indent="0">
              <a:buNone/>
            </a:pPr>
            <a:r>
              <a:rPr lang="ru-RU" sz="1750" i="1" baseline="30000" dirty="0"/>
              <a:t>1) </a:t>
            </a:r>
            <a:r>
              <a:rPr lang="ru-RU" sz="1750" i="1" dirty="0"/>
              <a:t>Расшифровка генома древних представителей человеческого рода несколько лет назад показала, что в ДНК современных людей внесли свой вклад «альтернативные варианты» человека — неандертальцы и </a:t>
            </a:r>
            <a:r>
              <a:rPr lang="ru-RU" sz="1750" i="1" dirty="0" err="1"/>
              <a:t>денисовцы</a:t>
            </a:r>
            <a:r>
              <a:rPr lang="ru-RU" sz="1750" i="1" dirty="0"/>
              <a:t>. </a:t>
            </a:r>
            <a:r>
              <a:rPr lang="ru-RU" sz="1750" i="1" baseline="30000" dirty="0"/>
              <a:t>.2) </a:t>
            </a:r>
            <a:r>
              <a:rPr lang="ru-RU" sz="1750" i="1" dirty="0"/>
              <a:t>На встрече Лондонского королевского общества Дэвид Райх из Гарварда рассказал о новой, более тщательной расшифровке генома наших вымерших родственников, сделанной его группой. </a:t>
            </a:r>
            <a:r>
              <a:rPr lang="ru-RU" sz="1750" i="1" baseline="30000" dirty="0"/>
              <a:t>3) </a:t>
            </a:r>
            <a:r>
              <a:rPr lang="ru-RU" sz="1750" i="1" dirty="0"/>
              <a:t>Стало известно, что </a:t>
            </a:r>
            <a:r>
              <a:rPr lang="ru-RU" sz="1750" i="1" dirty="0" err="1"/>
              <a:t>денисовцы</a:t>
            </a:r>
            <a:r>
              <a:rPr lang="ru-RU" sz="1750" i="1" dirty="0"/>
              <a:t> скрещивались с неандертальцами и с предками некоторых народов, живущих сейчас в Китае и других частях Восточной Азии. </a:t>
            </a:r>
            <a:r>
              <a:rPr lang="ru-RU" sz="1750" i="1" baseline="30000" dirty="0"/>
              <a:t>4) </a:t>
            </a:r>
            <a:r>
              <a:rPr lang="ru-RU" sz="1750" i="1" dirty="0"/>
              <a:t>Но главное — Райх рассказал, что в геноме </a:t>
            </a:r>
            <a:r>
              <a:rPr lang="ru-RU" sz="1750" i="1" dirty="0" err="1"/>
              <a:t>денисовцев</a:t>
            </a:r>
            <a:r>
              <a:rPr lang="ru-RU" sz="1750" i="1" dirty="0"/>
              <a:t> обнаружены следы еще одной, неизвестной ранее популяции, не похожей ни на неандертальцев, ни на людей современного типа. </a:t>
            </a:r>
            <a:r>
              <a:rPr lang="ru-RU" sz="1750" i="1" baseline="30000" dirty="0"/>
              <a:t>5) </a:t>
            </a:r>
            <a:r>
              <a:rPr lang="ru-RU" sz="1750" i="1" dirty="0"/>
              <a:t>Как говорят ученые, 50–100 тыс. лет назад человечество жило словно в мире «Властелина колец», наполненном очень непохожими друг на друга популяциями людей.</a:t>
            </a:r>
            <a:endParaRPr lang="ru-RU" sz="1750" dirty="0"/>
          </a:p>
        </p:txBody>
      </p:sp>
      <p:sp>
        <p:nvSpPr>
          <p:cNvPr id="87" name="Заголовок 1">
            <a:extLst>
              <a:ext uri="{FF2B5EF4-FFF2-40B4-BE49-F238E27FC236}">
                <a16:creationId xmlns:a16="http://schemas.microsoft.com/office/drawing/2014/main" id="{B282DC7B-8189-492A-8FF0-EE98443E69E7}"/>
              </a:ext>
            </a:extLst>
          </p:cNvPr>
          <p:cNvSpPr txBox="1">
            <a:spLocks/>
          </p:cNvSpPr>
          <p:nvPr/>
        </p:nvSpPr>
        <p:spPr>
          <a:xfrm>
            <a:off x="395536" y="2132856"/>
            <a:ext cx="2952328" cy="19442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Давайте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проанализируем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текста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построим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логическую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смысловую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схемы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F23D615-9CA0-4C46-A8F0-ECB145B31483}"/>
              </a:ext>
            </a:extLst>
          </p:cNvPr>
          <p:cNvSpPr/>
          <p:nvPr/>
        </p:nvSpPr>
        <p:spPr>
          <a:xfrm>
            <a:off x="517233" y="4203603"/>
            <a:ext cx="23265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/>
              <a:t>«Русский репортер», </a:t>
            </a:r>
            <a:br>
              <a:rPr lang="ru-RU" sz="1400" i="1" dirty="0"/>
            </a:br>
            <a:r>
              <a:rPr lang="ru-RU" sz="1400" i="1" dirty="0"/>
              <a:t>28 ноября 2013</a:t>
            </a:r>
            <a:br>
              <a:rPr lang="ru-RU" sz="1400" i="1" dirty="0"/>
            </a:br>
            <a:endParaRPr lang="ru-RU" sz="1400" i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BB4EDB5-3272-4DCD-BF32-DC9981449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94915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18C48C8-B82B-4C34-8279-1F250E5CD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067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878EE-0810-4EF4-87A4-3BA4C3C0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624453"/>
            <a:ext cx="6589199" cy="64465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FBEAB5-4A7D-4E9E-A285-A51C40F0A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7" y="1412776"/>
            <a:ext cx="7418784" cy="5040560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ru-RU" dirty="0"/>
              <a:t>Определим предмет речи (</a:t>
            </a:r>
            <a:r>
              <a:rPr lang="ru-RU" dirty="0" err="1"/>
              <a:t>ПР</a:t>
            </a:r>
            <a:r>
              <a:rPr lang="ru-RU" dirty="0"/>
              <a:t>), его основной признак (ОП) и сформулируем или найдем в тексте ГМ. Для этого зададим к тексту два вопроса: о чем говорится; </a:t>
            </a:r>
            <a:br>
              <a:rPr lang="ru-RU" dirty="0"/>
            </a:br>
            <a:r>
              <a:rPr lang="ru-RU" dirty="0"/>
              <a:t>что об этом утверждается?</a:t>
            </a:r>
          </a:p>
          <a:p>
            <a:pPr lvl="0">
              <a:buFont typeface="+mj-lt"/>
              <a:buAutoNum type="arabicPeriod" startAt="2"/>
            </a:pPr>
            <a:r>
              <a:rPr lang="ru-RU" dirty="0"/>
              <a:t>Найдем или сформулируем самостоятельно доказательства главной мысли — констатирующие (</a:t>
            </a:r>
            <a:r>
              <a:rPr lang="ru-RU" dirty="0" err="1"/>
              <a:t>КТ</a:t>
            </a:r>
            <a:r>
              <a:rPr lang="ru-RU" dirty="0"/>
              <a:t>) </a:t>
            </a:r>
            <a:br>
              <a:rPr lang="ru-RU" dirty="0"/>
            </a:br>
            <a:r>
              <a:rPr lang="ru-RU" dirty="0"/>
              <a:t>и развивающие тезисы (РТ).</a:t>
            </a:r>
          </a:p>
          <a:p>
            <a:pPr lvl="0">
              <a:buFont typeface="+mj-lt"/>
              <a:buAutoNum type="arabicPeriod" startAt="2"/>
            </a:pPr>
            <a:r>
              <a:rPr lang="ru-RU" dirty="0"/>
              <a:t>Определим место вывода (</a:t>
            </a:r>
            <a:r>
              <a:rPr lang="ru-RU" dirty="0" err="1"/>
              <a:t>АОС</a:t>
            </a:r>
            <a:r>
              <a:rPr lang="ru-RU" dirty="0"/>
              <a:t>) или сформулируем его.</a:t>
            </a:r>
          </a:p>
          <a:p>
            <a:pPr lvl="0">
              <a:buFont typeface="+mj-lt"/>
              <a:buAutoNum type="arabicPeriod" startAt="2"/>
            </a:pPr>
            <a:r>
              <a:rPr lang="ru-RU" dirty="0"/>
              <a:t>Построим логическую схему текста.</a:t>
            </a:r>
          </a:p>
          <a:p>
            <a:pPr lvl="0">
              <a:buFont typeface="+mj-lt"/>
              <a:buAutoNum type="arabicPeriod" startAt="2"/>
            </a:pPr>
            <a:r>
              <a:rPr lang="ru-RU" dirty="0"/>
              <a:t>Найдем второстепенные элементы схемы текста: фон к цели сообщения и иллюстрации.</a:t>
            </a:r>
          </a:p>
          <a:p>
            <a:pPr lvl="0">
              <a:buFont typeface="+mj-lt"/>
              <a:buAutoNum type="arabicPeriod" startAt="2"/>
            </a:pPr>
            <a:r>
              <a:rPr lang="ru-RU" dirty="0"/>
              <a:t>Ответим на вопрос, поставленный в начале анализа текста: какова цель и мотив, побудившие автора написать текст, т. е. сделаем вывод.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7314FC0-9C27-41B3-B59B-AAB7E8DAF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9BD6-821E-47B1-AC80-7D46184539C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49693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1895</Words>
  <Application>Microsoft Office PowerPoint</Application>
  <PresentationFormat>Экран (4:3)</PresentationFormat>
  <Paragraphs>146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Cambria Math</vt:lpstr>
      <vt:lpstr>Century Gothic</vt:lpstr>
      <vt:lpstr>Wingdings</vt:lpstr>
      <vt:lpstr>Wingdings 3</vt:lpstr>
      <vt:lpstr>Легкий дым</vt:lpstr>
      <vt:lpstr>ЛОГИКА:  зачем она нужна и что бывает, когда о ней забывают?</vt:lpstr>
      <vt:lpstr>ТЕКСТ</vt:lpstr>
      <vt:lpstr>ПРОВЕРИМ?</vt:lpstr>
      <vt:lpstr>ЧЛЕНИМОСТЬ</vt:lpstr>
      <vt:lpstr>МЕТОДИКА ТАМАРЫ ДРИДЗЕ</vt:lpstr>
      <vt:lpstr>ЛОГИЧЕСКАЯ СХЕМА ТЕКСТА</vt:lpstr>
      <vt:lpstr>СМЫСЛОВАЯ СХЕМА ТЕКСТА</vt:lpstr>
      <vt:lpstr>ПРОВЕРИМ?</vt:lpstr>
      <vt:lpstr>АЛГОРИТМ</vt:lpstr>
      <vt:lpstr>РЕЗУЛЬТАТ</vt:lpstr>
      <vt:lpstr>ИСТИННЫЙ СМЫСЛ</vt:lpstr>
      <vt:lpstr>ДЕФЕКТЫ СМЫСЛОВОЙ СХЕМЫ</vt:lpstr>
      <vt:lpstr>МНОЖЕСТВЕННОСТЬ или НЕЯСНОСТЬ</vt:lpstr>
      <vt:lpstr>Презентация PowerPoint</vt:lpstr>
      <vt:lpstr>КАК ИСПРАВИТЬ?</vt:lpstr>
      <vt:lpstr>Презентация PowerPoint</vt:lpstr>
      <vt:lpstr>ПОДМЕНА</vt:lpstr>
      <vt:lpstr>ПРОВЕРИМ?</vt:lpstr>
      <vt:lpstr>А ТАКЖЕ…</vt:lpstr>
      <vt:lpstr>ПРОВЕРИМ?</vt:lpstr>
      <vt:lpstr>НА МИКРОУРОВНЕ</vt:lpstr>
      <vt:lpstr>ЗАКОНЫ ЛОГИКИ</vt:lpstr>
      <vt:lpstr>ПРОВЕРИМ?</vt:lpstr>
      <vt:lpstr>ПОМИМО ЛОГИКИ</vt:lpstr>
      <vt:lpstr>Презентация PowerPoint</vt:lpstr>
      <vt:lpstr>ЛОГИКА:  зачем она нужна и что бывает, когда о ней забывают?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ЛОГИКА:  зачем она нужна и что бывает, когда о ней забывают?</dc:title>
  <dc:creator>Ek. Berezovskaya</dc:creator>
  <cp:lastModifiedBy>Ek. Berezovskaya</cp:lastModifiedBy>
  <cp:revision>7</cp:revision>
  <dcterms:created xsi:type="dcterms:W3CDTF">2020-02-04T09:32:30Z</dcterms:created>
  <dcterms:modified xsi:type="dcterms:W3CDTF">2021-02-08T06:57:58Z</dcterms:modified>
</cp:coreProperties>
</file>