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9" r:id="rId3"/>
    <p:sldId id="256" r:id="rId4"/>
    <p:sldId id="270" r:id="rId5"/>
    <p:sldId id="258" r:id="rId6"/>
    <p:sldId id="264" r:id="rId7"/>
    <p:sldId id="280" r:id="rId8"/>
    <p:sldId id="272" r:id="rId9"/>
    <p:sldId id="273" r:id="rId10"/>
    <p:sldId id="274" r:id="rId11"/>
    <p:sldId id="278" r:id="rId12"/>
    <p:sldId id="276" r:id="rId13"/>
    <p:sldId id="277" r:id="rId14"/>
    <p:sldId id="260" r:id="rId15"/>
    <p:sldId id="261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9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-main2\library\&#1041;&#1072;&#1095;&#1091;&#1088;&#1080;&#1085;&#1072;\&#1057;&#1090;&#1072;&#1090;&#1080;&#1089;&#1090;&#1080;&#1082;&#1072;%202013%20-%202016%20&#1075;&#1075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/>
              <a:t>Туризм</a:t>
            </a:r>
          </a:p>
        </c:rich>
      </c:tx>
      <c:layout/>
    </c:title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Туризм!$B$2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Туризм!$A$3:$A$13</c:f>
              <c:strCache>
                <c:ptCount val="11"/>
                <c:pt idx="0">
                  <c:v>Культурология история мировой культуры</c:v>
                </c:pt>
                <c:pt idx="1">
                  <c:v>Музееведение/Музеология</c:v>
                </c:pt>
                <c:pt idx="2">
                  <c:v>Правоведение</c:v>
                </c:pt>
                <c:pt idx="3">
                  <c:v>Отечественная история (Маркова)</c:v>
                </c:pt>
                <c:pt idx="4">
                  <c:v>Отечественная история (Толстиков)</c:v>
                </c:pt>
                <c:pt idx="5">
                  <c:v>Основы социального государства</c:v>
                </c:pt>
                <c:pt idx="6">
                  <c:v>Теория вероятностей</c:v>
                </c:pt>
                <c:pt idx="7">
                  <c:v>Экология. Человек — Экономика — Биота — Среда</c:v>
                </c:pt>
                <c:pt idx="8">
                  <c:v>Сервисология</c:v>
                </c:pt>
                <c:pt idx="9">
                  <c:v>История материальной культуры</c:v>
                </c:pt>
                <c:pt idx="10">
                  <c:v>Мировая художественная культура</c:v>
                </c:pt>
              </c:strCache>
            </c:strRef>
          </c:cat>
          <c:val>
            <c:numRef>
              <c:f>Туризм!$B$3:$B$13</c:f>
              <c:numCache>
                <c:formatCode>General</c:formatCode>
                <c:ptCount val="11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Туризм!$C$2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Туризм!$A$3:$A$13</c:f>
              <c:strCache>
                <c:ptCount val="11"/>
                <c:pt idx="0">
                  <c:v>Культурология история мировой культуры</c:v>
                </c:pt>
                <c:pt idx="1">
                  <c:v>Музееведение/Музеология</c:v>
                </c:pt>
                <c:pt idx="2">
                  <c:v>Правоведение</c:v>
                </c:pt>
                <c:pt idx="3">
                  <c:v>Отечественная история (Маркова)</c:v>
                </c:pt>
                <c:pt idx="4">
                  <c:v>Отечественная история (Толстиков)</c:v>
                </c:pt>
                <c:pt idx="5">
                  <c:v>Основы социального государства</c:v>
                </c:pt>
                <c:pt idx="6">
                  <c:v>Теория вероятностей</c:v>
                </c:pt>
                <c:pt idx="7">
                  <c:v>Экология. Человек — Экономика — Биота — Среда</c:v>
                </c:pt>
                <c:pt idx="8">
                  <c:v>Сервисология</c:v>
                </c:pt>
                <c:pt idx="9">
                  <c:v>История материальной культуры</c:v>
                </c:pt>
                <c:pt idx="10">
                  <c:v>Мировая художественная культура</c:v>
                </c:pt>
              </c:strCache>
            </c:strRef>
          </c:cat>
          <c:val>
            <c:numRef>
              <c:f>Туризм!$C$3:$C$13</c:f>
              <c:numCache>
                <c:formatCode>General</c:formatCode>
                <c:ptCount val="11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2"/>
          <c:order val="2"/>
          <c:tx>
            <c:strRef>
              <c:f>Туризм!$D$2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Туризм!$A$3:$A$13</c:f>
              <c:strCache>
                <c:ptCount val="11"/>
                <c:pt idx="0">
                  <c:v>Культурология история мировой культуры</c:v>
                </c:pt>
                <c:pt idx="1">
                  <c:v>Музееведение/Музеология</c:v>
                </c:pt>
                <c:pt idx="2">
                  <c:v>Правоведение</c:v>
                </c:pt>
                <c:pt idx="3">
                  <c:v>Отечественная история (Маркова)</c:v>
                </c:pt>
                <c:pt idx="4">
                  <c:v>Отечественная история (Толстиков)</c:v>
                </c:pt>
                <c:pt idx="5">
                  <c:v>Основы социального государства</c:v>
                </c:pt>
                <c:pt idx="6">
                  <c:v>Теория вероятностей</c:v>
                </c:pt>
                <c:pt idx="7">
                  <c:v>Экология. Человек — Экономика — Биота — Среда</c:v>
                </c:pt>
                <c:pt idx="8">
                  <c:v>Сервисология</c:v>
                </c:pt>
                <c:pt idx="9">
                  <c:v>История материальной культуры</c:v>
                </c:pt>
                <c:pt idx="10">
                  <c:v>Мировая художественная культура</c:v>
                </c:pt>
              </c:strCache>
            </c:strRef>
          </c:cat>
          <c:val>
            <c:numRef>
              <c:f>Туризм!$D$3:$D$13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3"/>
          <c:order val="3"/>
          <c:tx>
            <c:strRef>
              <c:f>Туризм!$E$2</c:f>
              <c:strCache>
                <c:ptCount val="1"/>
                <c:pt idx="0">
                  <c:v>2016</c:v>
                </c:pt>
              </c:strCache>
            </c:strRef>
          </c:tx>
          <c:cat>
            <c:strRef>
              <c:f>Туризм!$A$3:$A$13</c:f>
              <c:strCache>
                <c:ptCount val="11"/>
                <c:pt idx="0">
                  <c:v>Культурология история мировой культуры</c:v>
                </c:pt>
                <c:pt idx="1">
                  <c:v>Музееведение/Музеология</c:v>
                </c:pt>
                <c:pt idx="2">
                  <c:v>Правоведение</c:v>
                </c:pt>
                <c:pt idx="3">
                  <c:v>Отечественная история (Маркова)</c:v>
                </c:pt>
                <c:pt idx="4">
                  <c:v>Отечественная история (Толстиков)</c:v>
                </c:pt>
                <c:pt idx="5">
                  <c:v>Основы социального государства</c:v>
                </c:pt>
                <c:pt idx="6">
                  <c:v>Теория вероятностей</c:v>
                </c:pt>
                <c:pt idx="7">
                  <c:v>Экология. Человек — Экономика — Биота — Среда</c:v>
                </c:pt>
                <c:pt idx="8">
                  <c:v>Сервисология</c:v>
                </c:pt>
                <c:pt idx="9">
                  <c:v>История материальной культуры</c:v>
                </c:pt>
                <c:pt idx="10">
                  <c:v>Мировая художественная культура</c:v>
                </c:pt>
              </c:strCache>
            </c:strRef>
          </c:cat>
          <c:val>
            <c:numRef>
              <c:f>Туризм!$E$3:$E$13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shape val="box"/>
        <c:axId val="65890944"/>
        <c:axId val="66195840"/>
        <c:axId val="0"/>
      </c:bar3DChart>
      <c:catAx>
        <c:axId val="65890944"/>
        <c:scaling>
          <c:orientation val="minMax"/>
        </c:scaling>
        <c:axPos val="b"/>
        <c:numFmt formatCode="General" sourceLinked="1"/>
        <c:tickLblPos val="nextTo"/>
        <c:txPr>
          <a:bodyPr rot="-27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6195840"/>
        <c:crosses val="autoZero"/>
        <c:auto val="1"/>
        <c:lblAlgn val="ctr"/>
        <c:lblOffset val="100"/>
      </c:catAx>
      <c:valAx>
        <c:axId val="66195840"/>
        <c:scaling>
          <c:orientation val="minMax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589094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44C8-32D7-4D07-AEBF-3E90E268086A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E592-9C33-4E28-AC6C-417665E5BC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44C8-32D7-4D07-AEBF-3E90E268086A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E592-9C33-4E28-AC6C-417665E5BC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44C8-32D7-4D07-AEBF-3E90E268086A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E592-9C33-4E28-AC6C-417665E5BC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44C8-32D7-4D07-AEBF-3E90E268086A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E592-9C33-4E28-AC6C-417665E5BC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44C8-32D7-4D07-AEBF-3E90E268086A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E592-9C33-4E28-AC6C-417665E5BC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44C8-32D7-4D07-AEBF-3E90E268086A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E592-9C33-4E28-AC6C-417665E5BC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44C8-32D7-4D07-AEBF-3E90E268086A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E592-9C33-4E28-AC6C-417665E5BC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44C8-32D7-4D07-AEBF-3E90E268086A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E592-9C33-4E28-AC6C-417665E5BC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44C8-32D7-4D07-AEBF-3E90E268086A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E592-9C33-4E28-AC6C-417665E5BC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44C8-32D7-4D07-AEBF-3E90E268086A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E592-9C33-4E28-AC6C-417665E5BC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44C8-32D7-4D07-AEBF-3E90E268086A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E592-9C33-4E28-AC6C-417665E5BC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C44C8-32D7-4D07-AEBF-3E90E268086A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4E592-9C33-4E28-AC6C-417665E5BC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Проблемы формирования и использования в учебном процессе вуза культуры контента электронных изданий.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Доля изданий ЧГИК в ЭБС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(в среднем 35%)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539552" y="1366838"/>
          <a:ext cx="7920880" cy="4942482"/>
        </p:xfrm>
        <a:graphic>
          <a:graphicData uri="http://schemas.openxmlformats.org/presentationml/2006/ole">
            <p:oleObj spid="_x0000_s30723" name="Лист" r:id="rId3" imgW="6286433" imgH="4124341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Другие образовательные программы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467545" y="1196752"/>
          <a:ext cx="8280920" cy="5184576"/>
        </p:xfrm>
        <a:graphic>
          <a:graphicData uri="http://schemas.openxmlformats.org/presentationml/2006/ole">
            <p:oleObj spid="_x0000_s32772" name="Лист" r:id="rId3" imgW="11725359" imgH="4372098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Использование студентами учебников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направлению подготовки Туризм из ЭБС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628800"/>
          <a:ext cx="843528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Ссылка на учебное пособие в РПД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124744"/>
            <a:ext cx="4388296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124744"/>
            <a:ext cx="4316288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Выводы: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результате эксперимента книгообеспеченность выбранных дисциплин в основном соответствует требованиям (в т.ч. и за счет е-книг);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издание преподавателями ЧГИК учебных пособий является  важным источником комплектования необеспеченных дисциплин при экономии финансовых затрат;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наиболее активно в учебном процессе используются е-книги, приобретенные по заявке преподавателей, либо написанные ими и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рекомендуемые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студентам;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планомерная работа по данной схеме комплектования является эффективной и приводит к положительным результатам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при обеспеченности дисциплин, не участвовавших в эксперименте.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Предложения: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88632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Ввести в практику работы покнижное («точечное») комплектование без дублирования традиционных изданий.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Продолжить работу по изданию учебных пособий в РИО.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Допускать в печать РПД только после проверки списков «обязательной литературы» на соответствие с таблицами книгообеспеченности дисциплин специалистом библиотеки;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Продолжить работу по информированию деканов и заведующих кафедрами о поступлении учебной литературы.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Провести тренинги по работе в ЭБС преподавателей кафедр института по графику.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Ввести в сетку расписания занятия по «Основам информационной культуры» для студентов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всех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курсов.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Преподавателям при проверке списков литературы к письменным работам студентов обращать внимание на наличие в них ссылок на ресурсы, приобретаемые вузом и доступные на сайте библиотеки.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Библиотеке проводить ежегодные мониторинги использования изданий с учетом семестра и изучаемых в нем дисциплин.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i="1" dirty="0" smtClean="0"/>
              <a:t>Благодарю за внимание!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000" smtClean="0">
                <a:solidFill>
                  <a:schemeClr val="tx1"/>
                </a:solidFill>
              </a:rPr>
              <a:t>директор </a:t>
            </a:r>
            <a:r>
              <a:rPr lang="ru-RU" sz="2000" dirty="0" smtClean="0">
                <a:solidFill>
                  <a:schemeClr val="tx1"/>
                </a:solidFill>
              </a:rPr>
              <a:t>НБ ЧГИК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Ирина Анатольевна Бачурина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Приказы, утратившие силу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55000" lnSpcReduction="20000"/>
          </a:bodyPr>
          <a:lstStyle/>
          <a:p>
            <a:pPr marL="342900" lvl="5" indent="-342900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РФ от 27 апреля 2000 г. N 1246 «Об утверждении Примерного положения о формировании фондов библиотеки высшего учебного заведения»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РФ от 11 апр. 2001 г. № 1623 «Об утверждении минимальных нормативов обеспеченности высших учебных заведений учебной базой в части, касающейся библиотечно-информационных ресурсов»</a:t>
            </a:r>
          </a:p>
          <a:p>
            <a:pPr marL="342900" lvl="5" indent="-342900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РФ от 23 апреля 2008 г. N 133 «О внесении изменений в минимальные нормативы обеспеченности высших учебных заведений учебной базой в части, касающейся библиотечно-информационных ресурсов»</a:t>
            </a:r>
          </a:p>
          <a:p>
            <a:pPr marL="342900" lvl="5" indent="-342900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Приказ Федеральной службы по надзору в сфере образования и науки от 5 сентября 2011 г. N 1953 «Об утверждении лицензионных нормативов к наличию у лицензиата учебной, учебно-методической литературы и иных библиотечно-информационных ресурсов и средств обеспечения образовательного процесса по реализуемым в соответствии с лицензией на осуществление образовательной деятельности образовательным программам высшего профессионального образования» </a:t>
            </a:r>
          </a:p>
          <a:p>
            <a:pPr marL="342900" lvl="5" indent="-342900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5" indent="-342900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5" indent="-342900" algn="just"/>
            <a:r>
              <a:rPr lang="ru-RU" sz="2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РФ от 26 декабря 2016 г. N 1651 «О признании утратившими силу некоторых приказов Министерства образования Российской Федерации и Министерства образования и науки Российской Федерации, касающихся формирования библиотечного фонда образовательных организаций высшего образования»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936103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Эксперимент по комплектованию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268760"/>
            <a:ext cx="8424936" cy="5040560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эксперимента –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управляемость процессом книгообеспеченности дисциплин.</a:t>
            </a:r>
          </a:p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Задачи: </a:t>
            </a:r>
          </a:p>
          <a:p>
            <a:pPr marL="342900" indent="-342900" algn="just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Отработка технологии увеличения доли использования учебных изданий из ЭБС.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электронно-информационной среды вуза;</a:t>
            </a:r>
          </a:p>
          <a:p>
            <a:pPr marL="342900" indent="-342900" algn="just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Экономия финансовых средств за счет приобретения доступа к электронным учебным изданиям; выгода от е-учебников</a:t>
            </a:r>
          </a:p>
          <a:p>
            <a:pPr marL="342900" indent="-342900" algn="just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навыков использования электронных изданий в учебном процессе;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Осуществление контроля за использованием студентами приобретенных вузом  изданий.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Образовательные программы, выбранные для эксперимента: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43.03.02 Туризм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51.03.02 Народная художественная культура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Профиль «Руководство студией декоративно-прикладного творчества»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Профиль «Руководство хореографическим коллективом»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Профиль «Руководство этнокультурным центром»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51.03.05 Режиссура театрализованных представлений и праздников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Этапы эксперимента по комплектованию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400600"/>
          </a:xfrm>
        </p:spPr>
        <p:txBody>
          <a:bodyPr>
            <a:noAutofit/>
          </a:bodyPr>
          <a:lstStyle/>
          <a:p>
            <a:pPr algn="ctr">
              <a:buNone/>
              <a:defRPr/>
            </a:pPr>
            <a:r>
              <a:rPr lang="en-US" sz="1800" b="1" u="sng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этап </a:t>
            </a:r>
            <a:endParaRPr lang="ru-RU" sz="1800" b="1" u="sng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Выявление дисциплин,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 обеспеченных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учебными изданиями;</a:t>
            </a:r>
          </a:p>
          <a:p>
            <a:pPr algn="just"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Анализ и изучение контента ЭБС, ЭБ ЧГАКИ, фонда традиционных изданий; </a:t>
            </a:r>
          </a:p>
          <a:p>
            <a:pPr algn="just"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Поиск недостающих изданий в книготорговых организациях 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ЭБС;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Внесение предложений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 изданию профессорско-преподавательским составом учебных пособий, отсутствующих 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продаже.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 этап</a:t>
            </a:r>
            <a:endParaRPr lang="ru-RU" sz="1800" b="1" u="sng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Издание в РИО учебных пособий преподавателями и передача в фонд и ЭБС;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Приобретение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электронных или традиционных учебников по заявкам кафедр;</a:t>
            </a:r>
          </a:p>
          <a:p>
            <a:pPr algn="just"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Информирование преподавателей кафедр о приобретенных изданиях.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 этап</a:t>
            </a:r>
            <a:endParaRPr lang="ru-RU" sz="1800" b="1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Перерегистрация студентов в ЭБС «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Руконт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и «Лань», обучение использованию;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Составление паролей студентов с учетом года поступления и факультета;</a:t>
            </a:r>
          </a:p>
          <a:p>
            <a:pPr algn="ctr">
              <a:buNone/>
            </a:pPr>
            <a:r>
              <a:rPr lang="en-US" sz="1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1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этап 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Мониторинг использования студентами приобретенных электронных изданий с учетом семестра, в котором изучаются дисциплины.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1196752"/>
          <a:ext cx="8496943" cy="4176463"/>
        </p:xfrm>
        <a:graphic>
          <a:graphicData uri="http://schemas.openxmlformats.org/drawingml/2006/table">
            <a:tbl>
              <a:tblPr/>
              <a:tblGrid>
                <a:gridCol w="2698819"/>
                <a:gridCol w="1361503"/>
                <a:gridCol w="1361503"/>
                <a:gridCol w="1418935"/>
                <a:gridCol w="1656183"/>
              </a:tblGrid>
              <a:tr h="8337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2013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159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2014</a:t>
                      </a:r>
                      <a:endParaRPr lang="ru-RU" sz="2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159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2015</a:t>
                      </a:r>
                      <a:endParaRPr lang="ru-RU" sz="2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2016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93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Книги, брошюры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4905 экз.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2405 экз.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3594 экз.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2025 экз.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693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Финансовые затраты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937.235,45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562.238,19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801.649,50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389.891,38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3372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Документы, входящие в ЭБС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17040 экз.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38850 экз.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921357 экз.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836392 экз.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702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Финансовые затраты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269.420,00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154.000,00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279.420,00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333.487,5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5" y="225391"/>
            <a:ext cx="684075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53975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Динамика поступления </a:t>
            </a: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документов в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фонд библиотеки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НХК. Рук.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хореогр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кол-вом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92696"/>
            <a:ext cx="8712968" cy="5433467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СК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собственная коллекция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ПК - приобретенная коллекция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БМ - базовый  массив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ФК – формировать коллекцию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 l="12259" t="32520" r="11397" b="12978"/>
          <a:stretch>
            <a:fillRect/>
          </a:stretch>
        </p:blipFill>
        <p:spPr bwMode="auto">
          <a:xfrm>
            <a:off x="179512" y="692696"/>
            <a:ext cx="8856984" cy="4536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7809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Результаты эксперимента по комплектованию  выбранных дисциплин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611560" y="1366839"/>
          <a:ext cx="7848872" cy="5086012"/>
        </p:xfrm>
        <a:graphic>
          <a:graphicData uri="http://schemas.openxmlformats.org/presentationml/2006/ole">
            <p:oleObj spid="_x0000_s1036" name="Лист" r:id="rId3" imgW="5372033" imgH="4124341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Книгообеспеченность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 ЭБС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 в среднем 52,7%)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683568" y="1196752"/>
          <a:ext cx="7776864" cy="5040560"/>
        </p:xfrm>
        <a:graphic>
          <a:graphicData uri="http://schemas.openxmlformats.org/presentationml/2006/ole">
            <p:oleObj spid="_x0000_s29699" name="Лист" r:id="rId3" imgW="6257841" imgH="4124341" progId="Excel.Sheet.1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1665</TotalTime>
  <Words>759</Words>
  <Application>Microsoft Office PowerPoint</Application>
  <PresentationFormat>Экран (4:3)</PresentationFormat>
  <Paragraphs>118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Лист</vt:lpstr>
      <vt:lpstr>Слайд 1</vt:lpstr>
      <vt:lpstr>Приказы, утратившие силу</vt:lpstr>
      <vt:lpstr>Эксперимент по комплектованию</vt:lpstr>
      <vt:lpstr>Образовательные программы, выбранные для эксперимента: </vt:lpstr>
      <vt:lpstr>Этапы эксперимента по комплектованию</vt:lpstr>
      <vt:lpstr>Слайд 6</vt:lpstr>
      <vt:lpstr>НХК. Рук. хореогр. кол-вом  </vt:lpstr>
      <vt:lpstr>Результаты эксперимента по комплектованию  выбранных дисциплин</vt:lpstr>
      <vt:lpstr>Книгообеспеченность в ЭБС ( в среднем 52,7%)</vt:lpstr>
      <vt:lpstr>Доля изданий ЧГИК в ЭБС (в среднем 35%)</vt:lpstr>
      <vt:lpstr>Другие образовательные программы </vt:lpstr>
      <vt:lpstr>Использование студентами учебников по направлению подготовки Туризм из ЭБС</vt:lpstr>
      <vt:lpstr>Ссылка на учебное пособие в РПД</vt:lpstr>
      <vt:lpstr>Выводы: </vt:lpstr>
      <vt:lpstr> Предложения: 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bachurinaia</dc:creator>
  <cp:lastModifiedBy>bachurinaia</cp:lastModifiedBy>
  <cp:revision>145</cp:revision>
  <dcterms:created xsi:type="dcterms:W3CDTF">2016-04-04T04:12:39Z</dcterms:created>
  <dcterms:modified xsi:type="dcterms:W3CDTF">2017-04-06T07:45:29Z</dcterms:modified>
</cp:coreProperties>
</file>