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4"/>
  </p:notesMasterIdLst>
  <p:sldIdLst>
    <p:sldId id="340" r:id="rId9"/>
    <p:sldId id="346" r:id="rId10"/>
    <p:sldId id="338" r:id="rId11"/>
    <p:sldId id="360" r:id="rId12"/>
    <p:sldId id="347" r:id="rId13"/>
    <p:sldId id="348" r:id="rId14"/>
    <p:sldId id="361" r:id="rId15"/>
    <p:sldId id="350" r:id="rId16"/>
    <p:sldId id="351" r:id="rId17"/>
    <p:sldId id="352" r:id="rId18"/>
    <p:sldId id="353" r:id="rId19"/>
    <p:sldId id="356" r:id="rId20"/>
    <p:sldId id="357" r:id="rId21"/>
    <p:sldId id="359" r:id="rId22"/>
    <p:sldId id="358" r:id="rId2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3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CBDD4-B6DF-7746-8F3C-9E1ABF85267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27AE53-1AF4-124F-960D-371A542E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3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294C-7927-D442-90E1-83D13A20F64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F36C-61AD-D945-93CE-AB4D8DEB9074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4FC5-7372-3E44-9B69-F84A2EFF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74-BCC6-D94E-8FF1-A0D664C2A488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E019-474D-E44D-A80F-0A37E06D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FF1C-3B00-B847-8F9A-482318E946D5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AE8-CE2B-4747-97A5-ABACC2A97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0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1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5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7928-12D5-FE44-9738-A6A64F4C313E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A57F-6443-C14F-BF1A-CB1EE1D0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61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0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3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2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26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9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7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7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81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DE98-0D7E-7E45-B2D5-8FB88C3D4712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001-CB81-DE41-B0D3-DDEFE7B8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98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49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1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98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13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89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97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47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2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0B8-B968-1942-85F6-180FB1C174D3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50D-5F96-1745-81E5-95150940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92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4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8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3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4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41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95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1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866-B11D-F148-AED7-97EBD7731B66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0C2-29A7-D447-B2BE-F694C5650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66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22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69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8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15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91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3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F36C-61AD-D945-93CE-AB4D8DEB90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4FC5-7372-3E44-9B69-F84A2EFF1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88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7928-12D5-FE44-9738-A6A64F4C3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A57F-6443-C14F-BF1A-CB1EE1D0E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36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DE98-0D7E-7E45-B2D5-8FB88C3D47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001-CB81-DE41-B0D3-DDEFE7B80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0B8-B968-1942-85F6-180FB1C174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50D-5F96-1745-81E5-951509409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C24F-BABD-5743-AB6A-10EF8ED0E93D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745-6C8C-4A4C-B80F-F898475FB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7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866-B11D-F148-AED7-97EBD7731B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0C2-29A7-D447-B2BE-F694C56507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5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C24F-BABD-5743-AB6A-10EF8ED0E9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745-6C8C-4A4C-B80F-F898475FB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35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EE0-FFCC-2F4C-AF50-00F28EA38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EE8-F448-8B42-89BC-F7F1781D48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81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E2-1F9E-334E-A1C5-50A4FA1CF4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FC3-8DB1-9D47-8CA8-C833B54631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5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C3B-803C-5342-BD01-BFF7C4F9F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16-7F16-5942-8628-BD89FE41D9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1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74-BCC6-D94E-8FF1-A0D664C2A4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E019-474D-E44D-A80F-0A37E06D4A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1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FF1C-3B00-B847-8F9A-482318E94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AE8-CE2B-4747-97A5-ABACC2A97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35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F36C-61AD-D945-93CE-AB4D8DEB90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4FC5-7372-3E44-9B69-F84A2EFF1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02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7928-12D5-FE44-9738-A6A64F4C3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A57F-6443-C14F-BF1A-CB1EE1D0E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9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DE98-0D7E-7E45-B2D5-8FB88C3D47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001-CB81-DE41-B0D3-DDEFE7B80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9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EE0-FFCC-2F4C-AF50-00F28EA38BA1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EE8-F448-8B42-89BC-F7F1781D4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C0B8-B968-1942-85F6-180FB1C174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50D-5F96-1745-81E5-951509409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42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866-B11D-F148-AED7-97EBD7731B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0C2-29A7-D447-B2BE-F694C56507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89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C24F-BABD-5743-AB6A-10EF8ED0E9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745-6C8C-4A4C-B80F-F898475FBD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EE0-FFCC-2F4C-AF50-00F28EA38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3EE8-F448-8B42-89BC-F7F1781D48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6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E2-1F9E-334E-A1C5-50A4FA1CF4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FC3-8DB1-9D47-8CA8-C833B54631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8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C3B-803C-5342-BD01-BFF7C4F9F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16-7F16-5942-8628-BD89FE41D9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79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9E74-BCC6-D94E-8FF1-A0D664C2A4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E019-474D-E44D-A80F-0A37E06D4A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7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FF1C-3B00-B847-8F9A-482318E94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9AE8-CE2B-4747-97A5-ABACC2A97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6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45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E2-1F9E-334E-A1C5-50A4FA1CF4DC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FFC3-8DB1-9D47-8CA8-C833B546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47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83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7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8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110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91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7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84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1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8C2-EEC9-AC4E-ADD5-AE9B93CAA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38A5-F791-0242-A6AB-DF35CAA821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C3B-803C-5342-BD01-BFF7C4F9F7E6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16-7F16-5942-8628-BD89FE41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4D30B-0603-8849-810E-6FA483F89C9A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74F9B-36B5-A842-8ABD-BBE41254E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CED8C2-EEC9-AC4E-ADD5-AE9B93CAA9FA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11.04.2017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B838A5-F791-0242-A6AB-DF35CAA821B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62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CED8C2-EEC9-AC4E-ADD5-AE9B93CAA9FA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11.04.2017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B838A5-F791-0242-A6AB-DF35CAA821B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CED8C2-EEC9-AC4E-ADD5-AE9B93CAA9FA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11.04.2017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B838A5-F791-0242-A6AB-DF35CAA821B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0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CED8C2-EEC9-AC4E-ADD5-AE9B93CAA9FA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11.04.2017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B838A5-F791-0242-A6AB-DF35CAA821B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4D30B-0603-8849-810E-6FA483F89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74F9B-36B5-A842-8ABD-BBE41254EF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4D30B-0603-8849-810E-6FA483F89C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874F9B-36B5-A842-8ABD-BBE41254EF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CED8C2-EEC9-AC4E-ADD5-AE9B93CAA9FA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11.04.2017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B838A5-F791-0242-A6AB-DF35CAA821B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22" y="3573016"/>
            <a:ext cx="7973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Ассортиментная матрица издательств: лучшая стратегия комплектования электронными ресурсами.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022" y="5776461"/>
            <a:ext cx="241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г. </a:t>
            </a:r>
            <a:r>
              <a:rPr lang="ru-RU" sz="1200" b="1" smtClean="0">
                <a:solidFill>
                  <a:prstClr val="black"/>
                </a:solidFill>
              </a:rPr>
              <a:t>Екатеринбург</a:t>
            </a:r>
            <a:r>
              <a:rPr lang="ru-RU" sz="1200" b="1" smtClean="0">
                <a:solidFill>
                  <a:prstClr val="black"/>
                </a:solidFill>
              </a:rPr>
              <a:t>, </a:t>
            </a:r>
            <a:r>
              <a:rPr lang="ru-RU" sz="1200" b="1" dirty="0" smtClean="0">
                <a:solidFill>
                  <a:prstClr val="black"/>
                </a:solidFill>
              </a:rPr>
              <a:t>11 апреля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2017 г.</a:t>
            </a:r>
          </a:p>
        </p:txBody>
      </p:sp>
    </p:spTree>
    <p:extLst>
      <p:ext uri="{BB962C8B-B14F-4D97-AF65-F5344CB8AC3E}">
        <p14:creationId xmlns:p14="http://schemas.microsoft.com/office/powerpoint/2010/main" val="9180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rezentacia_ubo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1763738" y="396511"/>
            <a:ext cx="7026052" cy="77693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Статистические показатели лидеров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26449"/>
              </p:ext>
            </p:extLst>
          </p:nvPr>
        </p:nvGraphicFramePr>
        <p:xfrm>
          <a:off x="457197" y="1724142"/>
          <a:ext cx="8432803" cy="4583166"/>
        </p:xfrm>
        <a:graphic>
          <a:graphicData uri="http://schemas.openxmlformats.org/drawingml/2006/table">
            <a:tbl>
              <a:tblPr lastCol="1" bandRow="1">
                <a:tableStyleId>{775DCB02-9BB8-47FD-8907-85C794F793BA}</a:tableStyleId>
              </a:tblPr>
              <a:tblGrid>
                <a:gridCol w="378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9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85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871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191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966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№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ВУЗ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новых регистраций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 преподавателей зарегистрировано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 </a:t>
                      </a:r>
                      <a:r>
                        <a:rPr lang="ru-RU" sz="1200" u="none" strike="noStrike" dirty="0" err="1">
                          <a:effectLst/>
                        </a:rPr>
                        <a:t>книгообращений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Книгообращений</a:t>
                      </a:r>
                      <a:r>
                        <a:rPr lang="ru-RU" sz="1200" u="none" strike="noStrike" dirty="0">
                          <a:effectLst/>
                        </a:rPr>
                        <a:t> на  преподавателя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 прочитанных страниц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Глубина чтения книг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Частота использования книги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Сколько страниц на пользователя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Стоимость 1 использованной книги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Количество поисковых запросов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 скаченных фрагментов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созданных курсов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Набрано</a:t>
                      </a:r>
                      <a:r>
                        <a:rPr lang="ru-RU" sz="1200" u="none" strike="noStrike" baseline="0" dirty="0">
                          <a:effectLst/>
                        </a:rPr>
                        <a:t> баллов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vert="vert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Оренбургский государственный университет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2806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12046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482275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58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1,46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73415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2939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9882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Крымский федеральный университет имени В. И. Вернадского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2059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3620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16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211565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74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1,27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63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427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39509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524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Воронежский государственный университет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r>
                        <a:rPr lang="uk-UA" sz="1200" u="none" strike="noStrike" dirty="0">
                          <a:effectLst/>
                        </a:rPr>
                        <a:t>395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r>
                        <a:rPr lang="is-IS" sz="1200" u="none" strike="noStrike" dirty="0">
                          <a:effectLst/>
                        </a:rPr>
                        <a:t>52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3583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68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166576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52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1,12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45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r>
                        <a:rPr lang="is-IS" sz="1200" u="none" strike="noStrike" dirty="0">
                          <a:effectLst/>
                        </a:rPr>
                        <a:t>37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47234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493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6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rezentacia_ubo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961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060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     Вузы-лидеры: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победители прошлых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4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b="1" dirty="0"/>
              <a:t>2012 </a:t>
            </a:r>
          </a:p>
          <a:p>
            <a:pPr marL="0" indent="0">
              <a:buNone/>
            </a:pPr>
            <a:r>
              <a:rPr lang="ru-RU" sz="4000" dirty="0"/>
              <a:t>1-е место: Омский государственный университет им. Ф.М. Достоевского</a:t>
            </a:r>
          </a:p>
          <a:p>
            <a:pPr marL="0" indent="0">
              <a:buNone/>
            </a:pPr>
            <a:r>
              <a:rPr lang="ru-RU" sz="4000" dirty="0"/>
              <a:t>2-е место: Уральский государственный педагогический университет</a:t>
            </a:r>
          </a:p>
          <a:p>
            <a:pPr marL="0" indent="0">
              <a:buNone/>
            </a:pPr>
            <a:r>
              <a:rPr lang="ru-RU" sz="4000" dirty="0"/>
              <a:t>3-е место: Алтайская государственная педагогическая академия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b="1" dirty="0"/>
              <a:t>2013</a:t>
            </a:r>
          </a:p>
          <a:p>
            <a:pPr marL="0" indent="0">
              <a:buNone/>
            </a:pPr>
            <a:r>
              <a:rPr lang="ru-RU" sz="4000" dirty="0"/>
              <a:t>1-е место: Кубанский государственный университет физической культуры, спорта и туризма </a:t>
            </a:r>
          </a:p>
          <a:p>
            <a:pPr marL="0" indent="0">
              <a:buNone/>
            </a:pPr>
            <a:r>
              <a:rPr lang="ru-RU" sz="4000" dirty="0"/>
              <a:t>2-е место: Пятигорский государственный лингвистический университет</a:t>
            </a:r>
          </a:p>
          <a:p>
            <a:pPr marL="0" indent="0">
              <a:buNone/>
            </a:pPr>
            <a:r>
              <a:rPr lang="ru-RU" sz="4000" dirty="0"/>
              <a:t>3-е место: Адыгейский государственный университет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2014</a:t>
            </a:r>
          </a:p>
          <a:p>
            <a:pPr marL="0" indent="0">
              <a:buNone/>
            </a:pPr>
            <a:r>
              <a:rPr lang="ru-RU" sz="4000" dirty="0"/>
              <a:t>1-е место: Тюменский государственный университет  </a:t>
            </a:r>
          </a:p>
          <a:p>
            <a:pPr marL="0" indent="0">
              <a:buNone/>
            </a:pPr>
            <a:r>
              <a:rPr lang="ru-RU" sz="4000" dirty="0"/>
              <a:t>2-е место: Челябинский государственный университет </a:t>
            </a:r>
          </a:p>
          <a:p>
            <a:pPr marL="0" indent="0">
              <a:buNone/>
            </a:pPr>
            <a:r>
              <a:rPr lang="ru-RU" sz="4000" dirty="0"/>
              <a:t>3-е место: Кубанский государственный университет </a:t>
            </a:r>
          </a:p>
          <a:p>
            <a:pPr marL="0" indent="0">
              <a:buNone/>
            </a:pPr>
            <a:r>
              <a:rPr lang="ru-RU" sz="4000" b="1" dirty="0"/>
              <a:t> </a:t>
            </a:r>
          </a:p>
          <a:p>
            <a:pPr marL="0" indent="0">
              <a:buNone/>
            </a:pPr>
            <a:r>
              <a:rPr lang="ru-RU" sz="4000" b="1" dirty="0"/>
              <a:t>2015</a:t>
            </a:r>
          </a:p>
          <a:p>
            <a:pPr marL="0" indent="0">
              <a:buNone/>
            </a:pPr>
            <a:r>
              <a:rPr lang="ru-RU" sz="4000" dirty="0"/>
              <a:t>1-е место:  Башкирский государственный университет </a:t>
            </a:r>
          </a:p>
          <a:p>
            <a:pPr marL="0" indent="0">
              <a:buNone/>
            </a:pPr>
            <a:r>
              <a:rPr lang="ru-RU" sz="4000" dirty="0"/>
              <a:t>2-е место:  Московский университет имени С.Ю. Витте </a:t>
            </a:r>
          </a:p>
          <a:p>
            <a:pPr marL="0" indent="0">
              <a:buNone/>
            </a:pPr>
            <a:r>
              <a:rPr lang="ru-RU" sz="4000" dirty="0"/>
              <a:t>3-е место: Российский государственный социальный университет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0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52128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Вузовская наука есть!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4525963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algn="just">
              <a:buAutoNum type="arabicPeriod"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2880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2016 г. ЭБС «Университетская библиотека онлайн» проводит ежегодный </a:t>
            </a:r>
            <a:r>
              <a:rPr lang="ru-RU" b="1" i="1" dirty="0"/>
              <a:t>Федеральный конкурс на лучший студенческий диплом «</a:t>
            </a:r>
            <a:r>
              <a:rPr lang="ru-RU" b="1" i="1" dirty="0" err="1"/>
              <a:t>Be</a:t>
            </a:r>
            <a:r>
              <a:rPr lang="ru-RU" b="1" i="1" dirty="0"/>
              <a:t> </a:t>
            </a:r>
            <a:r>
              <a:rPr lang="ru-RU" b="1" i="1" dirty="0" err="1"/>
              <a:t>First</a:t>
            </a:r>
            <a:r>
              <a:rPr lang="ru-RU" b="1" i="1" dirty="0"/>
              <a:t>» на платформе ЭБС «Университетская библиотека онлайн», в 2017 году совместно с журналом «Университетская книга» и компанией «Антиплагиат».</a:t>
            </a:r>
          </a:p>
          <a:p>
            <a:r>
              <a:rPr lang="ru-RU" dirty="0"/>
              <a:t>К участию в конкурсе принимаются работы выпускников образовательных учреждений (студентов специалитета, бакалавриата и  магистратуры) независимо от года защиты. </a:t>
            </a:r>
          </a:p>
          <a:p>
            <a:endParaRPr lang="ru-RU" dirty="0"/>
          </a:p>
          <a:p>
            <a:r>
              <a:rPr lang="ru-RU" b="1" dirty="0"/>
              <a:t>Основные направления конкурса:</a:t>
            </a:r>
          </a:p>
          <a:p>
            <a:endParaRPr lang="ru-RU" dirty="0"/>
          </a:p>
          <a:p>
            <a:r>
              <a:rPr lang="ru-RU" dirty="0"/>
              <a:t>- Математика и механика;	                                                                  - Филология;</a:t>
            </a:r>
          </a:p>
          <a:p>
            <a:r>
              <a:rPr lang="ru-RU" dirty="0"/>
              <a:t>- Компьютерные и информационные технологии;                          - История;</a:t>
            </a:r>
          </a:p>
          <a:p>
            <a:r>
              <a:rPr lang="ru-RU" dirty="0"/>
              <a:t>- Физика и астрономия;                                                                           - Политология;</a:t>
            </a:r>
          </a:p>
          <a:p>
            <a:r>
              <a:rPr lang="ru-RU" dirty="0"/>
              <a:t>- Химия;	                                                                                                     - Экономика;</a:t>
            </a:r>
          </a:p>
          <a:p>
            <a:r>
              <a:rPr lang="ru-RU" dirty="0"/>
              <a:t>- Науки о Земле;	                                                                                    - Право.</a:t>
            </a:r>
          </a:p>
          <a:p>
            <a:r>
              <a:rPr lang="ru-RU" dirty="0"/>
              <a:t>- Биологические науки;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2"/>
            <a:ext cx="17551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52128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First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2017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!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4525963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algn="just">
              <a:buAutoNum type="arabicPeriod"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Работы принимаются до 1 июля 2017 года. Подведение итогов состоится 15 августа 2017 г.  Участие в конкурсе бесплатное.</a:t>
            </a:r>
          </a:p>
          <a:p>
            <a:endParaRPr lang="ru-RU" dirty="0"/>
          </a:p>
          <a:p>
            <a:r>
              <a:rPr lang="ru-RU" dirty="0"/>
              <a:t>Победители конкурса получат:</a:t>
            </a:r>
          </a:p>
          <a:p>
            <a:r>
              <a:rPr lang="ru-RU" dirty="0"/>
              <a:t>1-3 места – ценные подарки: смартфон, </a:t>
            </a:r>
            <a:r>
              <a:rPr lang="ru-RU" dirty="0" err="1"/>
              <a:t>ридер</a:t>
            </a:r>
            <a:r>
              <a:rPr lang="ru-RU" dirty="0"/>
              <a:t>, зарядное устройство, наушники, памятный сувенир. </a:t>
            </a:r>
          </a:p>
          <a:p>
            <a:r>
              <a:rPr lang="ru-RU" dirty="0"/>
              <a:t>Гран-при – путевка на море для заслуженного отдыха!</a:t>
            </a:r>
          </a:p>
          <a:p>
            <a:endParaRPr lang="ru-RU" dirty="0"/>
          </a:p>
          <a:p>
            <a:r>
              <a:rPr lang="ru-RU" dirty="0"/>
              <a:t>Все участники получат сертификат участника конкурса и печатное издание своей </a:t>
            </a:r>
            <a:r>
              <a:rPr lang="ru-RU" dirty="0" smtClean="0"/>
              <a:t>работы, выпущенное издательством </a:t>
            </a:r>
            <a:r>
              <a:rPr lang="ru-RU" dirty="0"/>
              <a:t>«</a:t>
            </a:r>
            <a:r>
              <a:rPr lang="ru-RU" dirty="0" err="1"/>
              <a:t>Директ</a:t>
            </a:r>
            <a:r>
              <a:rPr lang="ru-RU" dirty="0"/>
              <a:t>-Медиа».</a:t>
            </a:r>
          </a:p>
          <a:p>
            <a:r>
              <a:rPr lang="ru-RU" dirty="0"/>
              <a:t>Церемония награждения состоится в рамках Международной книжной выставки-ярмарки в Москве в сентябре 2017 г.</a:t>
            </a:r>
          </a:p>
          <a:p>
            <a:r>
              <a:rPr lang="ru-RU" dirty="0"/>
              <a:t>Загрузить работы можно в Личном кабинете на сайте ЭБС «Университетская библиотека онлайн» http://biblioclub.ru/ или отправить  по эл. почте: ylia@directmedia.ru (Юлия </a:t>
            </a:r>
            <a:r>
              <a:rPr lang="ru-RU" dirty="0" err="1"/>
              <a:t>Барабанщикова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Ждём Ваших работ!</a:t>
            </a:r>
            <a:r>
              <a:rPr lang="en-US" dirty="0"/>
              <a:t>               </a:t>
            </a:r>
            <a:endParaRPr lang="ru-RU" dirty="0"/>
          </a:p>
          <a:p>
            <a:r>
              <a:rPr lang="ru-RU" dirty="0"/>
              <a:t>Всегда будь первым!</a:t>
            </a:r>
          </a:p>
          <a:p>
            <a:r>
              <a:rPr lang="ru-RU" dirty="0"/>
              <a:t>______________________________________________________________________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97314"/>
            <a:ext cx="144016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95590"/>
            <a:ext cx="26642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8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792288" y="178142"/>
            <a:ext cx="6020072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   ПОКОРЯЙТЕ ВЕРШИНЫ С НАМИ!</a:t>
            </a:r>
          </a:p>
        </p:txBody>
      </p:sp>
      <p:pic>
        <p:nvPicPr>
          <p:cNvPr id="4" name="Рисунок 3" descr="Покорение Эльбруса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7" y="952445"/>
            <a:ext cx="6417747" cy="4813310"/>
          </a:xfrm>
        </p:spPr>
      </p:pic>
      <p:sp>
        <p:nvSpPr>
          <p:cNvPr id="3" name="Прямоугольник 2"/>
          <p:cNvSpPr/>
          <p:nvPr/>
        </p:nvSpPr>
        <p:spPr>
          <a:xfrm>
            <a:off x="338921" y="5963464"/>
            <a:ext cx="8643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На вершинах Эльбруса – 4 500 м!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Семинар «Университетской библиотеки онлайн» в Кисловодске в 2016 году</a:t>
            </a:r>
            <a:endParaRPr kumimoji="0" lang="ru-RU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615112" y="5778410"/>
            <a:ext cx="2528888" cy="5588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5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kumimoji="0" lang="ru-RU">
                <a:latin typeface="Calibri" charset="0"/>
              </a:rPr>
              <a:t>Библиотеки и издательства в новой медийной среде</a:t>
            </a:r>
          </a:p>
        </p:txBody>
      </p:sp>
      <p:pic>
        <p:nvPicPr>
          <p:cNvPr id="2051" name="Изображение 3" descr="Фирменный стиль-титу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196752"/>
            <a:ext cx="6935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42900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J"/>
            </a:pPr>
            <a:r>
              <a:rPr lang="ru-RU" dirty="0">
                <a:solidFill>
                  <a:prstClr val="black"/>
                </a:solidFill>
              </a:rPr>
              <a:t> ООО «</a:t>
            </a:r>
            <a:r>
              <a:rPr lang="ru-RU" dirty="0" err="1">
                <a:solidFill>
                  <a:prstClr val="black"/>
                </a:solidFill>
              </a:rPr>
              <a:t>Директ</a:t>
            </a:r>
            <a:r>
              <a:rPr lang="ru-RU" dirty="0">
                <a:solidFill>
                  <a:prstClr val="black"/>
                </a:solidFill>
              </a:rPr>
              <a:t>-Медиа»</a:t>
            </a:r>
          </a:p>
          <a:p>
            <a:r>
              <a:rPr lang="ru-RU" dirty="0">
                <a:solidFill>
                  <a:prstClr val="black"/>
                </a:solidFill>
              </a:rPr>
              <a:t>Молодецкий Олег,</a:t>
            </a:r>
          </a:p>
          <a:p>
            <a:r>
              <a:rPr lang="ru-RU" dirty="0">
                <a:solidFill>
                  <a:prstClr val="black"/>
                </a:solidFill>
              </a:rPr>
              <a:t>зам. генерального директора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SzPct val="120000"/>
              <a:buFont typeface="Wingdings" pitchFamily="2" charset="2"/>
              <a:buChar char=")"/>
            </a:pPr>
            <a:r>
              <a:rPr lang="en-US" dirty="0">
                <a:solidFill>
                  <a:prstClr val="black"/>
                </a:solidFill>
              </a:rPr>
              <a:t> +7 (495) 334</a:t>
            </a:r>
            <a:r>
              <a:rPr lang="ru-RU" dirty="0">
                <a:solidFill>
                  <a:prstClr val="black"/>
                </a:solidFill>
              </a:rPr>
              <a:t>-72-11</a:t>
            </a:r>
            <a:endParaRPr lang="en-US" dirty="0">
              <a:solidFill>
                <a:prstClr val="black"/>
              </a:solidFill>
            </a:endParaRPr>
          </a:p>
          <a:p>
            <a:pPr>
              <a:buSzPct val="120000"/>
              <a:buFont typeface="Wingdings" pitchFamily="2" charset="2"/>
              <a:buChar char=")"/>
            </a:pPr>
            <a:r>
              <a:rPr lang="en-US" dirty="0">
                <a:solidFill>
                  <a:prstClr val="black"/>
                </a:solidFill>
              </a:rPr>
              <a:t> +7 (495) 33</a:t>
            </a:r>
            <a:r>
              <a:rPr lang="ru-RU" dirty="0">
                <a:solidFill>
                  <a:prstClr val="black"/>
                </a:solidFill>
              </a:rPr>
              <a:t>4-46-65</a:t>
            </a:r>
            <a:endParaRPr lang="en-US" dirty="0">
              <a:solidFill>
                <a:prstClr val="black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directmedia1@directmedia.ru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KK\Pictures\Логотипы\Biblioclub_logo_b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34" y="3501008"/>
            <a:ext cx="4162966" cy="19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3068960"/>
            <a:ext cx="256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www.biblioclub.ru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52128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«Корова нам не нужна. Дайте два килограмма говядины»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4525963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                                                                        Все дело заключается в выборе 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                                                     стратегии комплектования !</a:t>
            </a:r>
          </a:p>
        </p:txBody>
      </p:sp>
      <p:pic>
        <p:nvPicPr>
          <p:cNvPr id="2050" name="Picture 2" descr="C:\Users\кнс\Desktop\Олег РАБОТА\АССОРТИМЕНТНАЯ МАТРИЦА\animals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608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нс\Desktop\Олег РАБОТА\АССОРТИМЕНТНАЯ МАТРИЦА\govyadina-bez-kosti-vyrezka-braziliya-ot-1-5-k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520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52128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Доступные сегодня на рынке ЭБС стратегии комплектования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4525963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2400" dirty="0"/>
              <a:t>Бумажная книга + электронная книга (файл) на платформе ЭБС.</a:t>
            </a:r>
          </a:p>
          <a:p>
            <a:pPr marL="0" indent="0" algn="just">
              <a:buNone/>
            </a:pPr>
            <a:r>
              <a:rPr lang="ru-RU" sz="2400" dirty="0"/>
              <a:t>2. Комплектование </a:t>
            </a:r>
            <a:r>
              <a:rPr lang="ru-RU" sz="2400" dirty="0" err="1"/>
              <a:t>покнижно</a:t>
            </a:r>
            <a:r>
              <a:rPr lang="ru-RU" sz="2400" dirty="0"/>
              <a:t> (точечно), только избираемые вузовской библиотекой  отдельные файлы на платформе ЭБС агрегатора.</a:t>
            </a:r>
          </a:p>
          <a:p>
            <a:pPr marL="0" indent="0" algn="just">
              <a:buNone/>
            </a:pPr>
            <a:r>
              <a:rPr lang="ru-RU" sz="2400" dirty="0"/>
              <a:t>3. Издательские коллекции на платформе ЭБС.</a:t>
            </a:r>
          </a:p>
          <a:p>
            <a:pPr marL="0" indent="0" algn="just">
              <a:buNone/>
            </a:pPr>
            <a:r>
              <a:rPr lang="ru-RU" sz="2400" dirty="0"/>
              <a:t>4. Блочное комплектование (с учетом профиля вуза), подписка только на ту часть ЭБС, которая соответствует базовым УГСН вуза.</a:t>
            </a:r>
          </a:p>
          <a:p>
            <a:pPr marL="0" indent="0" algn="just">
              <a:buNone/>
            </a:pPr>
            <a:r>
              <a:rPr lang="ru-RU" sz="2400" dirty="0"/>
              <a:t>5. Базовая часть </a:t>
            </a:r>
            <a:r>
              <a:rPr lang="ru-RU" sz="2400" dirty="0" smtClean="0"/>
              <a:t>ЭБС, когда </a:t>
            </a:r>
            <a:r>
              <a:rPr lang="ru-RU" sz="2400" dirty="0"/>
              <a:t>оформляется подписка  вузовской библиотеки на весь ресурс. </a:t>
            </a:r>
          </a:p>
          <a:p>
            <a:pPr marL="0" indent="0" algn="just">
              <a:buNone/>
            </a:pPr>
            <a:r>
              <a:rPr lang="ru-RU" sz="2400" dirty="0"/>
              <a:t>6. Комбинированные модели (базовая часть </a:t>
            </a:r>
            <a:r>
              <a:rPr lang="ru-RU" sz="2400" dirty="0" err="1"/>
              <a:t>ЭБС+коллекции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+ </a:t>
            </a:r>
            <a:r>
              <a:rPr lang="en-US" sz="2400" dirty="0"/>
              <a:t>/</a:t>
            </a:r>
            <a:r>
              <a:rPr lang="ru-RU" sz="2400" dirty="0"/>
              <a:t>или</a:t>
            </a:r>
            <a:r>
              <a:rPr lang="en-US" sz="2400" dirty="0"/>
              <a:t>/</a:t>
            </a:r>
            <a:r>
              <a:rPr lang="ru-RU" sz="2400" dirty="0"/>
              <a:t> отдельные издания). </a:t>
            </a:r>
          </a:p>
          <a:p>
            <a:pPr algn="just">
              <a:buAutoNum type="arabicPeriod"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018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52128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Недостатки доступных стратегий комплектования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4525963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5122" name="Picture 2" descr="C:\Users\кнс\Pictures\Украина\Щербачинцы\1381667815_1376501819_karikatury-16_resi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844824"/>
            <a:ext cx="6619875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4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7380312" cy="1584176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Оптимальная 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стратегия комплектования от ЭБС «Университетская библиотека онлайн»</a:t>
            </a:r>
            <a:r>
              <a:rPr lang="ru-RU" sz="3200" dirty="0"/>
              <a:t/>
            </a:r>
            <a:br>
              <a:rPr lang="ru-RU" sz="3200" dirty="0"/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589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                </a:t>
            </a:r>
            <a:endParaRPr lang="ru-RU" sz="1800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</a:t>
            </a:r>
            <a:r>
              <a:rPr lang="ru-RU" sz="1800" b="1" u="sng" dirty="0">
                <a:solidFill>
                  <a:srgbClr val="FF0000"/>
                </a:solidFill>
              </a:rPr>
              <a:t>БАЗОВАЯ ЧАСТЬ ЭБС , СОСТОЯЩАЯ ИЗ КНИГ АССОРТИМЕНТОЙ МАТРИЦЫ (АМ).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</a:t>
            </a:r>
            <a:r>
              <a:rPr lang="ru-RU" sz="1800" b="1" u="sng" dirty="0">
                <a:solidFill>
                  <a:srgbClr val="FF0000"/>
                </a:solidFill>
              </a:rPr>
              <a:t>ОПТИМАЛЬНОЕ СООТНОШЕНИЕ ЦЕНЫ И КАЧЕСТВА, ВУЗ ПОЛУЧАЕТ ПОДПИСКУ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</a:t>
            </a:r>
            <a:r>
              <a:rPr lang="ru-RU" sz="1800" b="1" u="sng" dirty="0">
                <a:solidFill>
                  <a:srgbClr val="FF0000"/>
                </a:solidFill>
              </a:rPr>
              <a:t>НА АКТУАЛЬНУЮ ЭЛЕКТРОННУЮ БИБЛИОТЕКУ ПО ЦЕНЕ НЕСКОЛЬКИХ КОЛЛЕЦИЙ !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ru-RU" sz="4400" b="1" dirty="0">
                <a:solidFill>
                  <a:srgbClr val="FF0000"/>
                </a:solidFill>
              </a:rPr>
              <a:t> +</a:t>
            </a:r>
          </a:p>
          <a:p>
            <a:pPr marL="0" indent="0" algn="just">
              <a:buNone/>
            </a:pPr>
            <a:r>
              <a:rPr lang="ru-RU" sz="4400" b="1" dirty="0">
                <a:solidFill>
                  <a:srgbClr val="FF0000"/>
                </a:solidFill>
              </a:rPr>
              <a:t>        </a:t>
            </a:r>
            <a:r>
              <a:rPr lang="ru-RU" sz="1800" b="1" u="sng" dirty="0">
                <a:solidFill>
                  <a:srgbClr val="FF0000"/>
                </a:solidFill>
              </a:rPr>
              <a:t>НАУЧНЫЕ МОНОГРАФИИ (ПО ВЫБОРУ), ПОЗВОЛЯЮЩИЕ ВЕСТИ НАУЧНУЮ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             </a:t>
            </a:r>
            <a:r>
              <a:rPr lang="ru-RU" sz="1800" b="1" u="sng" dirty="0">
                <a:solidFill>
                  <a:srgbClr val="FF0000"/>
                </a:solidFill>
              </a:rPr>
              <a:t>РАБОТУ В ВУЗАХ ДАЖЕ СРЕДИ СТУДЕНТОВ.</a:t>
            </a:r>
          </a:p>
          <a:p>
            <a:pPr marL="0" indent="0" algn="just">
              <a:buNone/>
            </a:pPr>
            <a:endParaRPr lang="ru-RU" sz="1800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FF0000"/>
                </a:solidFill>
              </a:rPr>
              <a:t> ВЫВОД : СТАБИЛЬНОЕ НАЛИЧИЕ ТРЕБУЕМОГО КОНТЕНТА У ПОСТАВЩИКА НА ЛЮБОЙ   ПЕРИОД КОМПЛЕКТОВАНИЯ ВУЗОВСКОЙ БИБЛИОТЕКИ ПРИ НАЛИЧИИ МАКСИМАЛЬНОГО КОЛИЧЕСТВА ИЗДАНИЙ, ВХОДЯЩИХ В РПД, ЯВЛЯЕТСЯ ЛУЧШЕЙ СТРАТЕГИЕЙ КОМПЛЕКТОВАНИЯ (ПРИ ОПТИМАЛЬНОМ ЦЕНОВОМ ПРЕДЛОЖЕНИИ).</a:t>
            </a:r>
          </a:p>
          <a:p>
            <a:pPr marL="0" indent="0" algn="just">
              <a:buNone/>
            </a:pPr>
            <a:endParaRPr lang="ru-RU" sz="4400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b="1" dirty="0"/>
              <a:t>                           </a:t>
            </a:r>
          </a:p>
          <a:p>
            <a:pPr marL="0" indent="0" algn="just">
              <a:buNone/>
            </a:pPr>
            <a:r>
              <a:rPr lang="ru-RU" sz="1800" dirty="0"/>
              <a:t>                                              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843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7380312" cy="1584176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Ассортиментная Матрица.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589240"/>
          </a:xfrm>
        </p:spPr>
        <p:txBody>
          <a:bodyPr/>
          <a:lstStyle/>
          <a:p>
            <a:pPr marL="0" indent="0" algn="just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АССОРТИМЕНТНАЯ МАТРИЦА – ПРЕЖДЕ ВСЕГО ИЗДАНИЯ, МАКСИМАЛЬНО ПОЛНЯЮЩИЕ                                                  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РПД ВУЗОВ. НА ИЗДАНИЯХ АССОРТМЕНТНОЙ МАТРИЦЫ СТРОИТСЯ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УЧЕБНЫЙ ПРОЦЕСС. ЭТО КОММЕРЧЕСКИЕ ИЗДАНИЯ, ОНИ КАЧЕСТВЕННЫ И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ДОРОГИ В ОТДЕЛЬНОСТИ, Т.К. СОСТАВЛЯЮТ ОСНОВУ (БАЗУ, КОСТЯК)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БИБЛИОТЕКИ ЛЮБОГО ВУЗА. СЕГОДНЯ,  К СОЖАЛЕНИЮ, ТАКИЕ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ИЗДАНИЯ ЕСТЬ НЕ В КАЖДОЙ ЭБС, ПРИСУТСТВУЮЩЕЙ НА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РЫНКЕ. ИДУТ ПРОЦЕССЫ ВЫМЫВАНИЯ И ПОДМЕНЫ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НА МЕНЕЕ  ВОСТРЕБОВАННЫЕ НАИМЕНОВАНИЯ, 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БОЛЕЕ ДЕШЕВЫЕ ПО ЦЕНЕ. А ВЕДЬ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ИМЕННО  ИЗДАНИЯ,  ВХОДЯЩИЕ В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АССРТИМЕНТНУЮ МАТРИЦУ,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ФОРМИРУЮТ ПОКАЗАТЕЛИ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ИСПОЛЬЗОВАНИЯ </a:t>
            </a:r>
          </a:p>
          <a:p>
            <a:pPr marL="0" indent="0" algn="just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ЭБС В ВУЗЕ.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</a:p>
          <a:p>
            <a:pPr marL="0" indent="0" algn="just">
              <a:buNone/>
            </a:pPr>
            <a:r>
              <a:rPr lang="ru-RU" sz="1800" dirty="0"/>
              <a:t>                                              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955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7380312" cy="1584176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Издательства, входящие в АМ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kumimoji="0" lang="ru-RU" sz="3200" b="1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589240"/>
          </a:xfrm>
        </p:spPr>
        <p:txBody>
          <a:bodyPr/>
          <a:lstStyle/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                        </a:t>
            </a:r>
            <a:r>
              <a:rPr lang="ru-RU" sz="1800" b="1" dirty="0"/>
              <a:t>БАЗОВАЯ КОЛЛЕКЦИЯ «УНИВЕРСИТЕТСКОЙ БИБЛИОТЕКИ ОНЛАЙН»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содержит ключевые учебные издательства, входящие в 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ассортиментную матрицу:</a:t>
            </a:r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                      Дашков и К.                                                       </a:t>
            </a:r>
            <a:r>
              <a:rPr lang="ru-RU" sz="1800" b="1" dirty="0" err="1"/>
              <a:t>Спецлит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  <a:r>
              <a:rPr lang="ru-RU" sz="1800" b="1" dirty="0" err="1"/>
              <a:t>Юнити</a:t>
            </a:r>
            <a:r>
              <a:rPr lang="ru-RU" sz="1800" b="1" dirty="0"/>
              <a:t>-Дана                                                      Политехника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  <a:r>
              <a:rPr lang="ru-RU" sz="1800" b="1" dirty="0" err="1"/>
              <a:t>Физматлит</a:t>
            </a:r>
            <a:r>
              <a:rPr lang="ru-RU" sz="1800" b="1" dirty="0"/>
              <a:t>                                                         Горная книга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Флинта                                                                Пер </a:t>
            </a:r>
            <a:r>
              <a:rPr lang="ru-RU" sz="1800" b="1" dirty="0" err="1"/>
              <a:t>Сэ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  <a:r>
              <a:rPr lang="ru-RU" sz="1800" b="1" dirty="0" err="1"/>
              <a:t>Когито</a:t>
            </a:r>
            <a:r>
              <a:rPr lang="ru-RU" sz="1800" b="1" dirty="0"/>
              <a:t>                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  <a:r>
              <a:rPr lang="ru-RU" sz="1800" b="1" dirty="0" err="1"/>
              <a:t>Владос</a:t>
            </a:r>
            <a:r>
              <a:rPr lang="ru-RU" sz="1800" b="1" dirty="0"/>
              <a:t>                                                                 </a:t>
            </a:r>
            <a:r>
              <a:rPr lang="ru-RU" sz="1800" b="1" i="1" dirty="0"/>
              <a:t>и многие другие…..</a:t>
            </a:r>
          </a:p>
          <a:p>
            <a:pPr marL="0" indent="0" algn="just">
              <a:buNone/>
            </a:pPr>
            <a:r>
              <a:rPr lang="ru-RU" sz="1800" b="1" dirty="0"/>
              <a:t>                         </a:t>
            </a:r>
            <a:r>
              <a:rPr lang="ru-RU" sz="1800" b="1" dirty="0" err="1"/>
              <a:t>Химиздат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                      Логос</a:t>
            </a:r>
          </a:p>
          <a:p>
            <a:pPr marL="0" indent="0" algn="just">
              <a:buNone/>
            </a:pPr>
            <a:r>
              <a:rPr lang="ru-RU" sz="1800" dirty="0"/>
              <a:t>                     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663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rezentacia_ubo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6961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66056" y="274638"/>
            <a:ext cx="6820744" cy="96932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Ежегодный рейтинг активности использования ЭБС среди подписчиков</a:t>
            </a:r>
            <a:r>
              <a:rPr lang="ru-RU" sz="3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0681"/>
            <a:ext cx="8229600" cy="43582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 2012 г. ЭБС «Университетская библиотека онлайн» проводит ежегодный рейтинг наиболее активных вузов по использованию Электронно-библиотечной системы.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2016 г. рейтинг был рассчитан по итогам года среди 550 вузов страны: подписчиков ЭБС «Университетская библиотека онлайн» и ЭБС «</a:t>
            </a:r>
            <a:r>
              <a:rPr lang="ru-RU" dirty="0" err="1"/>
              <a:t>Книгафонд</a:t>
            </a:r>
            <a:r>
              <a:rPr lang="ru-RU" dirty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статистике были учтены следующие показатели:</a:t>
            </a:r>
          </a:p>
          <a:p>
            <a:pPr lvl="0"/>
            <a:r>
              <a:rPr lang="ru-RU" dirty="0"/>
              <a:t>количество зарегистрировавшихся пользователей;</a:t>
            </a:r>
          </a:p>
          <a:p>
            <a:pPr lvl="0"/>
            <a:r>
              <a:rPr lang="ru-RU" dirty="0"/>
              <a:t>количество студентов, активно пользующихся ЭБС;</a:t>
            </a:r>
          </a:p>
          <a:p>
            <a:pPr lvl="0"/>
            <a:r>
              <a:rPr lang="ru-RU" dirty="0"/>
              <a:t>количество преподавателей, пользующихся ЭБС;</a:t>
            </a:r>
          </a:p>
          <a:p>
            <a:pPr lvl="0"/>
            <a:r>
              <a:rPr lang="ru-RU" dirty="0"/>
              <a:t>количество </a:t>
            </a:r>
            <a:r>
              <a:rPr lang="ru-RU" dirty="0" err="1"/>
              <a:t>книгообращений</a:t>
            </a:r>
            <a:r>
              <a:rPr lang="ru-RU" dirty="0"/>
              <a:t> и объем прочитанного в вузе;</a:t>
            </a:r>
          </a:p>
          <a:p>
            <a:pPr lvl="0"/>
            <a:r>
              <a:rPr lang="ru-RU" dirty="0"/>
              <a:t>активность в использовании мультимедийного контента;</a:t>
            </a:r>
          </a:p>
          <a:p>
            <a:pPr lvl="0"/>
            <a:r>
              <a:rPr lang="ru-RU" dirty="0"/>
              <a:t>количество поисковых запросов в вузе;</a:t>
            </a:r>
          </a:p>
          <a:p>
            <a:pPr lvl="0"/>
            <a:r>
              <a:rPr lang="ru-RU" dirty="0"/>
              <a:t>объем прочитанных книг на одного студента;</a:t>
            </a:r>
          </a:p>
          <a:p>
            <a:pPr lvl="0"/>
            <a:r>
              <a:rPr lang="ru-RU" dirty="0"/>
              <a:t>средняя стоимость одной книги за год для вуза.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64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rezentacia_ubo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54817" y="109610"/>
            <a:ext cx="675037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Статистическое исследование 2016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48417"/>
              </p:ext>
            </p:extLst>
          </p:nvPr>
        </p:nvGraphicFramePr>
        <p:xfrm>
          <a:off x="296883" y="1600913"/>
          <a:ext cx="8550234" cy="5120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1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Оренбургский государственный университет (Болдырев Петр Алексеевич)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Крымский федеральный университет имени В. И. Вернадского (</a:t>
                      </a:r>
                      <a:r>
                        <a:rPr lang="ru-RU" sz="1000" u="none" strike="noStrike" dirty="0" err="1">
                          <a:effectLst/>
                        </a:rPr>
                        <a:t>Чигрина</a:t>
                      </a:r>
                      <a:r>
                        <a:rPr lang="ru-RU" sz="1000" u="none" strike="noStrike" dirty="0">
                          <a:effectLst/>
                        </a:rPr>
                        <a:t> Наталья Викторовна 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Воронежский государственный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(Минаков Аркадий Юрьевич)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Алтайский государственный технический университет им. И.И.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Ползунова (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Куверина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Марина Анатольевна)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Северо-Кавказский Федеральный Университет (</a:t>
                      </a:r>
                      <a:r>
                        <a:rPr lang="ru-RU" sz="1000" u="none" strike="noStrike" dirty="0" err="1">
                          <a:effectLst/>
                        </a:rPr>
                        <a:t>Боховко</a:t>
                      </a:r>
                      <a:r>
                        <a:rPr lang="ru-RU" sz="1000" u="none" strike="noStrike" dirty="0">
                          <a:effectLst/>
                        </a:rPr>
                        <a:t> Оксана Ивановна)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Международный институт экономики и права (г. Москва) (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Минаева Ольга Владимировна)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Сыктывкарский государственный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(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Киросова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Васильевна)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Сибирский институт бизнеса и информационных технологий (Мельниченко Людмила Александровна)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Забайкальский государственный университет (</a:t>
                      </a:r>
                      <a:r>
                        <a:rPr lang="ru-RU" sz="1000" u="none" strike="noStrike" dirty="0" err="1">
                          <a:effectLst/>
                        </a:rPr>
                        <a:t>Луцай</a:t>
                      </a:r>
                      <a:r>
                        <a:rPr lang="ru-RU" sz="1000" u="none" strike="noStrike" dirty="0">
                          <a:effectLst/>
                        </a:rPr>
                        <a:t> Наталия Александровна)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Ярославский государственный университет им. П.Г. Демидова (</a:t>
                      </a:r>
                      <a:r>
                        <a:rPr lang="ru-RU" sz="1000" u="none" strike="noStrike" dirty="0" err="1">
                          <a:effectLst/>
                        </a:rPr>
                        <a:t>Шаматонова</a:t>
                      </a:r>
                      <a:r>
                        <a:rPr lang="ru-RU" sz="1000" u="none" strike="noStrike" dirty="0">
                          <a:effectLst/>
                        </a:rPr>
                        <a:t> Галина Леонидовна)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Нижегородский государственный педагогический университет имени </a:t>
                      </a:r>
                      <a:r>
                        <a:rPr lang="ru-RU" sz="1000" u="none" strike="noStrike" dirty="0" err="1">
                          <a:effectLst/>
                        </a:rPr>
                        <a:t>Козьмы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Минина (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Парунова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Ольга Викторовна)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12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Кубанский государственный университет физической культуры, спорта и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туризма (Измайлова Людмила Александровна)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13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Московский университет имени С.Ю.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Витте (Нефёдова Галина Борисовна)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Поволжский православный институт имени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Святителя</a:t>
                      </a:r>
                      <a:r>
                        <a:rPr lang="ru-RU" sz="1000" u="none" strike="noStrike" dirty="0">
                          <a:effectLst/>
                        </a:rPr>
                        <a:t> Алексия Московского (</a:t>
                      </a:r>
                      <a:r>
                        <a:rPr lang="ru-RU" sz="1000" u="none" strike="noStrike" dirty="0" err="1">
                          <a:effectLst/>
                        </a:rPr>
                        <a:t>Брум</a:t>
                      </a:r>
                      <a:r>
                        <a:rPr lang="ru-RU" sz="1000" u="none" strike="noStrike" dirty="0">
                          <a:effectLst/>
                        </a:rPr>
                        <a:t> Марина Константиновна)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Челябинский государственный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(Беляева Светлана Анатольевна)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Тюменский государственный университет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(Ульянова Елена Анатольевна 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Башкирский государственный университет (</a:t>
                      </a:r>
                      <a:r>
                        <a:rPr lang="ru-RU" sz="1000" u="none" strike="noStrike" dirty="0" err="1">
                          <a:effectLst/>
                        </a:rPr>
                        <a:t>Алмаева</a:t>
                      </a:r>
                      <a:r>
                        <a:rPr lang="ru-RU" sz="1000" u="none" strike="noStrike" dirty="0">
                          <a:effectLst/>
                        </a:rPr>
                        <a:t> Марина Владимировна)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Тверской государственный технический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(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Соткина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 Анатольевна)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u="none" strike="noStrike" dirty="0">
                          <a:effectLst/>
                        </a:rPr>
                        <a:t>Астраханский государственный технический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(Сергеева Светлана Александровна)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Национальный исследовательский университет «МЭИ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(Шибаева Евгения Григорьевна)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20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Финансовый университет при правительстве Российской Федерации (Корчагина Татьяна Васильевна)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80046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Б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УБ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УБ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УБ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Шаблон У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Шаблон У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УБ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УБ.potx</Template>
  <TotalTime>2494</TotalTime>
  <Words>1207</Words>
  <Application>Microsoft Office PowerPoint</Application>
  <PresentationFormat>Экран (4:3)</PresentationFormat>
  <Paragraphs>256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Wingdings</vt:lpstr>
      <vt:lpstr>Шаблон УБ</vt:lpstr>
      <vt:lpstr>УБ_2015</vt:lpstr>
      <vt:lpstr>1_УБ_2015</vt:lpstr>
      <vt:lpstr>2_УБ_2015</vt:lpstr>
      <vt:lpstr>3_УБ_2015</vt:lpstr>
      <vt:lpstr>1_Шаблон УБ</vt:lpstr>
      <vt:lpstr>3_Шаблон УБ</vt:lpstr>
      <vt:lpstr>4_УБ_2015</vt:lpstr>
      <vt:lpstr>Презентация PowerPoint</vt:lpstr>
      <vt:lpstr>«Корова нам не нужна. Дайте два килограмма говядины»  </vt:lpstr>
      <vt:lpstr>Доступные сегодня на рынке ЭБС стратегии комплектования  </vt:lpstr>
      <vt:lpstr>Недостатки доступных стратегий комплектования  </vt:lpstr>
      <vt:lpstr> Оптимальная  стратегия комплектования от ЭБС «Университетская библиотека онлайн»  </vt:lpstr>
      <vt:lpstr> Ассортиментная Матрица.  </vt:lpstr>
      <vt:lpstr> Издательства, входящие в АМ  </vt:lpstr>
      <vt:lpstr>Ежегодный рейтинг активности использования ЭБС среди подписчиков </vt:lpstr>
      <vt:lpstr>Статистическое исследование 2016 г.</vt:lpstr>
      <vt:lpstr>Статистические показатели лидеров</vt:lpstr>
      <vt:lpstr>     Вузы-лидеры:  победители прошлых лет</vt:lpstr>
      <vt:lpstr>Вузовская наука есть!  </vt:lpstr>
      <vt:lpstr>Be First, 2017 !  </vt:lpstr>
      <vt:lpstr>    ПОКОРЯЙТЕ ВЕРШИНЫ С НАМИ!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Molodeckiy Oleg</cp:lastModifiedBy>
  <cp:revision>276</cp:revision>
  <cp:lastPrinted>2017-03-28T13:23:50Z</cp:lastPrinted>
  <dcterms:created xsi:type="dcterms:W3CDTF">2012-09-30T13:50:19Z</dcterms:created>
  <dcterms:modified xsi:type="dcterms:W3CDTF">2017-04-11T04:54:57Z</dcterms:modified>
</cp:coreProperties>
</file>