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69" r:id="rId13"/>
    <p:sldId id="265" r:id="rId14"/>
    <p:sldId id="266" r:id="rId15"/>
    <p:sldId id="270" r:id="rId16"/>
    <p:sldId id="271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A428"/>
    <a:srgbClr val="D96D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18B30-FE37-4CC7-9621-234DBA4464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92162-FE7F-42DD-9989-4C0AB94BC7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415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11/20/2012</a:t>
            </a:fld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11/20/2012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11/20/2012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ib.usfeu.ru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35888" cy="3611264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5300" b="1" dirty="0" smtClean="0">
                <a:latin typeface="Cambria Math" pitchFamily="18" charset="0"/>
                <a:ea typeface="Cambria Math" pitchFamily="18" charset="0"/>
              </a:rPr>
            </a:br>
            <a:r>
              <a:rPr lang="en-US" sz="5300" b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en-US" sz="53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5300" b="1" dirty="0" smtClean="0">
                <a:latin typeface="Cambria Math" pitchFamily="18" charset="0"/>
                <a:ea typeface="Cambria Math" pitchFamily="18" charset="0"/>
              </a:rPr>
              <a:t>Библиотека </a:t>
            </a:r>
            <a:r>
              <a:rPr lang="ru-RU" sz="5300" b="1" dirty="0">
                <a:latin typeface="Cambria Math" pitchFamily="18" charset="0"/>
                <a:ea typeface="Cambria Math" pitchFamily="18" charset="0"/>
              </a:rPr>
              <a:t>выходит на связь: </a:t>
            </a:r>
            <a:r>
              <a:rPr lang="ru-RU" b="1" dirty="0">
                <a:latin typeface="Cambria Math" pitchFamily="18" charset="0"/>
                <a:ea typeface="Cambria Math" pitchFamily="18" charset="0"/>
              </a:rPr>
              <a:t>применение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PR</a:t>
            </a:r>
            <a:r>
              <a:rPr lang="ru-RU" b="1" dirty="0">
                <a:latin typeface="Cambria Math" pitchFamily="18" charset="0"/>
                <a:ea typeface="Cambria Math" pitchFamily="18" charset="0"/>
              </a:rPr>
              <a:t>-технологий в вузовской библиотеке при подготовки вуза к лицензированию. 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Из опыта.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НБ УГЛТУ ,</a:t>
            </a:r>
          </a:p>
          <a:p>
            <a:r>
              <a:rPr lang="ru-RU" dirty="0" smtClean="0"/>
              <a:t>зам</a:t>
            </a:r>
            <a:r>
              <a:rPr lang="ru-RU" dirty="0"/>
              <a:t>. директора </a:t>
            </a:r>
            <a:r>
              <a:rPr lang="ru-RU" dirty="0" smtClean="0"/>
              <a:t>по автоматизации </a:t>
            </a:r>
          </a:p>
          <a:p>
            <a:r>
              <a:rPr lang="ru-RU" dirty="0" smtClean="0"/>
              <a:t>Абубакирова Маргарита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5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188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2011/2012 </a:t>
            </a:r>
            <a:r>
              <a:rPr lang="ru-RU" sz="2000" b="1" dirty="0">
                <a:latin typeface="Cambria Math" pitchFamily="18" charset="0"/>
                <a:ea typeface="Cambria Math" pitchFamily="18" charset="0"/>
              </a:rPr>
              <a:t>учебный год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5843 посещений </a:t>
            </a:r>
            <a:br>
              <a:rPr lang="ru-RU" sz="2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3733 </a:t>
            </a:r>
            <a:r>
              <a:rPr lang="ru-RU" sz="2000" dirty="0">
                <a:latin typeface="Cambria Math" pitchFamily="18" charset="0"/>
                <a:ea typeface="Cambria Math" pitchFamily="18" charset="0"/>
              </a:rPr>
              <a:t>уникальных </a:t>
            </a: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посетителей</a:t>
            </a:r>
            <a:br>
              <a:rPr lang="ru-RU" sz="20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latin typeface="Cambria Math" pitchFamily="18" charset="0"/>
                <a:ea typeface="Cambria Math" pitchFamily="18" charset="0"/>
              </a:rPr>
              <a:t>10501 страница просмотрена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628800"/>
            <a:ext cx="806489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94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942" y="431185"/>
            <a:ext cx="8229600" cy="129614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Cambria Math" pitchFamily="18" charset="0"/>
                <a:ea typeface="Cambria Math" pitchFamily="18" charset="0"/>
              </a:rPr>
              <a:t>Сентябрь/октябрь </a:t>
            </a:r>
            <a:r>
              <a:rPr lang="ru-RU" sz="1800" b="1" dirty="0">
                <a:latin typeface="Cambria Math" pitchFamily="18" charset="0"/>
                <a:ea typeface="Cambria Math" pitchFamily="18" charset="0"/>
              </a:rPr>
              <a:t>2012 </a:t>
            </a:r>
            <a:r>
              <a:rPr lang="ru-RU" sz="1800" b="1" dirty="0" smtClean="0">
                <a:latin typeface="Cambria Math" pitchFamily="18" charset="0"/>
                <a:ea typeface="Cambria Math" pitchFamily="18" charset="0"/>
              </a:rPr>
              <a:t>г.</a:t>
            </a:r>
            <a:br>
              <a:rPr lang="ru-RU" sz="1800" b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3078 посещений </a:t>
            </a:r>
            <a:r>
              <a:rPr lang="ru-RU" sz="1800" dirty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1800" dirty="0">
                <a:latin typeface="Cambria Math" pitchFamily="18" charset="0"/>
                <a:ea typeface="Cambria Math" pitchFamily="18" charset="0"/>
              </a:rPr>
            </a:br>
            <a:r>
              <a:rPr lang="ru-RU" sz="1800" dirty="0">
                <a:latin typeface="Cambria Math" pitchFamily="18" charset="0"/>
                <a:ea typeface="Cambria Math" pitchFamily="18" charset="0"/>
              </a:rPr>
              <a:t>1564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800" dirty="0">
                <a:latin typeface="Cambria Math" pitchFamily="18" charset="0"/>
                <a:ea typeface="Cambria Math" pitchFamily="18" charset="0"/>
              </a:rPr>
              <a:t>уникальных посетителей</a:t>
            </a:r>
            <a:br>
              <a:rPr lang="ru-RU" sz="1800" dirty="0">
                <a:latin typeface="Cambria Math" pitchFamily="18" charset="0"/>
                <a:ea typeface="Cambria Math" pitchFamily="18" charset="0"/>
              </a:rPr>
            </a:br>
            <a:r>
              <a:rPr lang="ru-RU" sz="1800" dirty="0">
                <a:latin typeface="Cambria Math" pitchFamily="18" charset="0"/>
                <a:ea typeface="Cambria Math" pitchFamily="18" charset="0"/>
              </a:rPr>
              <a:t>9 358</a:t>
            </a:r>
            <a:r>
              <a:rPr lang="ru-RU" sz="1800" dirty="0" smtClean="0">
                <a:latin typeface="Cambria Math" pitchFamily="18" charset="0"/>
                <a:ea typeface="Cambria Math" pitchFamily="18" charset="0"/>
              </a:rPr>
              <a:t> страниц </a:t>
            </a:r>
            <a:r>
              <a:rPr lang="ru-RU" sz="1800" dirty="0">
                <a:latin typeface="Cambria Math" pitchFamily="18" charset="0"/>
                <a:ea typeface="Cambria Math" pitchFamily="18" charset="0"/>
              </a:rPr>
              <a:t>просмотрена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269470" y="1717492"/>
            <a:ext cx="8118954" cy="50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97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251520" y="1578698"/>
            <a:ext cx="4114800" cy="141825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2011/2012 учебный год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5843 посещений 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3733 уникальных посетителей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10501 страница просмотрена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499992" y="1556792"/>
            <a:ext cx="4464496" cy="129614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сентябрь/октябрь 2012 г.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3078 посещений 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1564 уникальных посетителей</a:t>
            </a:r>
            <a:b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9 358 страниц просмотрена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7720" y="3212976"/>
            <a:ext cx="4038600" cy="3312368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New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Visitor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109728" indent="0"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Returning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</a:rPr>
              <a:t>Visitor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64807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Сравнительные показатели по сайту НБ УГЛТУ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702" y="3933056"/>
            <a:ext cx="3744416" cy="2604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21701" y="3212976"/>
            <a:ext cx="117851" cy="2880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flipV="1">
            <a:off x="421702" y="3653408"/>
            <a:ext cx="117851" cy="279648"/>
          </a:xfrm>
          <a:prstGeom prst="rect">
            <a:avLst/>
          </a:prstGeom>
          <a:solidFill>
            <a:srgbClr val="3AA4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Объект 13" descr="https://chart.googleapis.com/chart?cht=p&amp;chs=340x240&amp;chp=3.14&amp;chco=058dc7%2C50b432&amp;chl=50%2C94%C2%A0%25%7C49%2C06%C2%A0%25&amp;chd=e%3AglfZ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3672408" cy="251564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Прямоугольник 15"/>
          <p:cNvSpPr/>
          <p:nvPr/>
        </p:nvSpPr>
        <p:spPr>
          <a:xfrm>
            <a:off x="4715271" y="3228188"/>
            <a:ext cx="117851" cy="2880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flipV="1">
            <a:off x="4715271" y="3632583"/>
            <a:ext cx="117851" cy="279648"/>
          </a:xfrm>
          <a:prstGeom prst="rect">
            <a:avLst/>
          </a:prstGeom>
          <a:solidFill>
            <a:srgbClr val="3AA4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4712940" y="3209223"/>
            <a:ext cx="4038600" cy="33123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New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Visitor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marL="109728" indent="0">
              <a:buFont typeface="Georgia"/>
              <a:buNone/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Returning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Visitor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2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Пополнение электронного архива УГЛТУ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монографии;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учебные пособия;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периодическое издание (журнал, постатейно);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етодические материалы, не поступившие в библиотеку в печатном виде;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атериалы конференций (постатейно);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огласие на публикацию диссертации.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0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Статистика Электронного архива УГЛТУ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4011314"/>
              </p:ext>
            </p:extLst>
          </p:nvPr>
        </p:nvGraphicFramePr>
        <p:xfrm>
          <a:off x="755576" y="2060848"/>
          <a:ext cx="7416825" cy="430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0" u="none" dirty="0">
                          <a:solidFill>
                            <a:schemeClr val="bg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Дата</a:t>
                      </a:r>
                      <a:r>
                        <a:rPr lang="ru-RU" sz="2400" b="0" u="sng" dirty="0">
                          <a:solidFill>
                            <a:schemeClr val="bg1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 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Просмотры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bg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Посетители</a:t>
                      </a:r>
                      <a:endParaRPr lang="ru-RU" sz="2400" b="0" dirty="0">
                        <a:solidFill>
                          <a:schemeClr val="bg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Июнь</a:t>
                      </a:r>
                      <a:endParaRPr lang="ru-RU" sz="24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54</a:t>
                      </a:r>
                      <a:endParaRPr lang="ru-RU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5</a:t>
                      </a:r>
                      <a:endParaRPr lang="ru-RU" sz="2400" dirty="0" smtClean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Июль</a:t>
                      </a:r>
                      <a:endParaRPr lang="ru-RU" sz="24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2297</a:t>
                      </a:r>
                      <a:endParaRPr lang="ru-RU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83</a:t>
                      </a:r>
                      <a:endParaRPr lang="ru-RU" sz="2400" dirty="0" smtClean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Август</a:t>
                      </a:r>
                      <a:endParaRPr lang="ru-RU" sz="24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933</a:t>
                      </a:r>
                      <a:endParaRPr lang="ru-RU" sz="2400" dirty="0" smtClean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  <a:p>
                      <a:endParaRPr lang="ru-RU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133</a:t>
                      </a:r>
                      <a:endParaRPr lang="ru-RU" sz="2400" dirty="0" smtClean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  <a:p>
                      <a:endParaRPr lang="ru-RU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Сентябрь</a:t>
                      </a:r>
                      <a:endParaRPr lang="ru-RU" sz="24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4367</a:t>
                      </a:r>
                      <a:endParaRPr lang="ru-RU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323</a:t>
                      </a:r>
                      <a:endParaRPr lang="ru-RU" sz="2400" dirty="0" smtClean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Октябрь</a:t>
                      </a:r>
                      <a:endParaRPr lang="ru-RU" sz="24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7519</a:t>
                      </a:r>
                      <a:endParaRPr lang="ru-RU" sz="24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749</a:t>
                      </a:r>
                      <a:endParaRPr lang="ru-RU" sz="2400" dirty="0" smtClean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455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4096"/>
          </a:xfrm>
        </p:spPr>
        <p:txBody>
          <a:bodyPr>
            <a:no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К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оличество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возвратов на сайт в течение разного времени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3121" y="1988840"/>
            <a:ext cx="6120680" cy="468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342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6298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Выводы: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далось повернуть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внимание преподавателей к научной библиотеке как к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достойному партнеру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 построении научно-образовательного процесса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вуза;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электронные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ресурсы библиотеки и сайт, как навигатор по ним,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становятся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важнейшими для студентов всех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факультетов.</a:t>
            </a:r>
          </a:p>
          <a:p>
            <a:endParaRPr lang="ru-RU" sz="2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процедура подтверждения лицензирования, прошедшая после презентации, убедила руководство вуза в необходимости продолжения начатых мер по продвижению сетевых ресурсов научной библиотеки во внутривузовской среде.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marL="109728" indent="0">
              <a:buNone/>
            </a:pPr>
            <a:endParaRPr lang="ru-RU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2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73744"/>
            <a:ext cx="9144001" cy="514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Лента лицом вверх 4"/>
          <p:cNvSpPr/>
          <p:nvPr/>
        </p:nvSpPr>
        <p:spPr>
          <a:xfrm>
            <a:off x="181755" y="5800397"/>
            <a:ext cx="8736718" cy="612648"/>
          </a:xfrm>
          <a:prstGeom prst="ribbon2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5000">
                <a:schemeClr val="accent2">
                  <a:lumMod val="60000"/>
                  <a:lumOff val="40000"/>
                  <a:alpha val="58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Спасибо за внимание!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476672"/>
            <a:ext cx="2546273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http://lib.usfeu.ru/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7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692696"/>
            <a:ext cx="4045654" cy="1141856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  <a:ea typeface="Cambria Math" pitchFamily="18" charset="0"/>
              </a:rPr>
              <a:t>Хочешь похудеть – </a:t>
            </a:r>
            <a:b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  <a:ea typeface="Cambria Math" pitchFamily="18" charset="0"/>
              </a:rPr>
            </a:b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  <a:ea typeface="Cambria Math" pitchFamily="18" charset="0"/>
              </a:rPr>
              <a:t>сделай презентацию.</a:t>
            </a:r>
            <a:b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  <a:ea typeface="Cambria Math" pitchFamily="18" charset="0"/>
              </a:rPr>
            </a:br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  <a:latin typeface="Book Antiqua" pitchFamily="18" charset="0"/>
                <a:ea typeface="Cambria Math" pitchFamily="18" charset="0"/>
              </a:rPr>
              <a:t>От автора</a:t>
            </a:r>
            <a:r>
              <a:rPr lang="ru-RU" sz="1800" i="1" dirty="0" smtClean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ru-RU" sz="1800" i="1" dirty="0">
              <a:solidFill>
                <a:schemeClr val="accent3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9" name="Picture 5" descr="http://getway.info/uploads/figur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28671"/>
            <a:ext cx="2444658" cy="40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84210" y="2060848"/>
            <a:ext cx="576425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Meiryo" pitchFamily="34" charset="-128"/>
              </a:rPr>
              <a:t>КАК РЕШИТЬ ПРОБЛЕМУ КНИГООБЕСПЕЧЕННОСТИ </a:t>
            </a:r>
            <a:b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Meiryo" pitchFamily="34" charset="-128"/>
              </a:rPr>
            </a:br>
            <a:r>
              <a:rPr lang="ru-RU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Meiryo" pitchFamily="34" charset="-128"/>
              </a:rPr>
              <a:t>С ПОМОЩЬЮ СЕТЕВЫХ РЕСУРСОВ БИБЛИОТЕКИ 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  <a:cs typeface="Meiryo" pitchFamily="34" charset="-128"/>
            </a:endParaRPr>
          </a:p>
          <a:p>
            <a:pPr indent="538163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  <a:cs typeface="Meiryo" pitchFamily="34" charset="-128"/>
              </a:rPr>
              <a:t>(презентация 25.09.2012)</a:t>
            </a:r>
            <a:endParaRPr lang="ru-RU" sz="28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24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8326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Предпосылки: 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ктивное развитие информационных каналов;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ход читателей из библиотеки;</a:t>
            </a:r>
          </a:p>
          <a:p>
            <a:pPr>
              <a:spcAft>
                <a:spcPts val="120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снижение статуса библиотеки в преподавательской среде.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 marL="109728" indent="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Содержательная база: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веб-каталог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платформе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Web-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Ирбис-64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Электронный архив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УГЛТУ;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сайт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библиотеки;</a:t>
            </a:r>
          </a:p>
          <a:p>
            <a:pPr>
              <a:spcAft>
                <a:spcPts val="1200"/>
              </a:spcAft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ЭБС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 marL="109728" indent="0"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Целевая аудитория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Профессорско-преподавательский состав ВУЗа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7804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18722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Цель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проекта: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привлечь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внимание профессорско-преподавательского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состава к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библиотеке и ее возможностям. 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2636912"/>
            <a:ext cx="8435280" cy="393762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З</a:t>
            </a: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адачи</a:t>
            </a:r>
            <a:r>
              <a:rPr lang="ru-RU" sz="3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ознакомить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преподавателей с нашими новыми ресурсами, их составом, поисковыми технологиями, информационными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возможностями;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обозначить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приоритетность электронных ресурсов при решении задачи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книгообеспеченности;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привлечь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преподавателей в качестве авторов для размещения своих работ в электронном архиве УГЛТУ.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36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7920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Технологии и средства, примененные при подготовке: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яркое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информационное письмо в листе рассылки по кафедрам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вуза;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ерсональные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пригласительные билеты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цветной полиграфией для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каждого декана и зав. кафедрой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вручены лично в руки каждому приглашенному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);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формулировка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презентации, точно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отражающая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актуальность темы для преподавателей - «</a:t>
            </a:r>
            <a:r>
              <a:rPr lang="ru-RU" sz="4400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Как решить проблему книгообеспеченности с помощью сетевых ресурсов библиотеки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».;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 lvl="0">
              <a:lnSpc>
                <a:spcPct val="120000"/>
              </a:lnSpc>
              <a:spcAft>
                <a:spcPts val="600"/>
              </a:spcAft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раздаточный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пакет материалов в конвертах, художественно 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оформленных баннерами </a:t>
            </a:r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сетевых ресурсов.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06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4" descr="http://old.usfeu.ru/science_work/lib/images/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1870" y="2156459"/>
            <a:ext cx="11144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8" descr="MC900413498[1]"/>
          <p:cNvPicPr>
            <a:picLocks noChangeAspect="1" noChangeArrowheads="1"/>
          </p:cNvPicPr>
          <p:nvPr/>
        </p:nvPicPr>
        <p:blipFill>
          <a:blip r:embed="rId3" cstate="print">
            <a:grayscl/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3245" y="1653222"/>
            <a:ext cx="16954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Объект 3" descr="lo"/>
          <p:cNvPicPr>
            <a:picLocks noGrp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9320" y="2223134"/>
            <a:ext cx="10668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10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4720" y="2642234"/>
            <a:ext cx="1257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11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2020" y="2642234"/>
            <a:ext cx="1257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12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2170" y="2642234"/>
            <a:ext cx="12573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238737" y="2426333"/>
            <a:ext cx="1228173" cy="3195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effectLst/>
                <a:ea typeface="Calibri"/>
                <a:cs typeface="Times New Roman"/>
              </a:rPr>
              <a:t>http://lib.usfeu.ru</a:t>
            </a:r>
            <a:endParaRPr lang="ru-RU" sz="1000" dirty="0">
              <a:effectLst/>
              <a:ea typeface="Calibri"/>
              <a:cs typeface="Times New Roman"/>
            </a:endParaRPr>
          </a:p>
        </p:txBody>
      </p:sp>
      <p:pic>
        <p:nvPicPr>
          <p:cNvPr id="2055" name="Рисунок 5" descr="http://old.usfeu.ru/science_work/lib/images/znanium.jpg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2020" y="1927859"/>
            <a:ext cx="12001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45085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25915" y="908720"/>
            <a:ext cx="6840760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19671" y="4365104"/>
            <a:ext cx="7034743" cy="50405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Раздаточный конверт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9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877272"/>
            <a:ext cx="8229600" cy="49378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Пригласительный билет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9"/>
            <a:ext cx="7418131" cy="263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3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7" y="3255609"/>
            <a:ext cx="7490139" cy="267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661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Технологии и средства,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примененные при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проведении мероприятия: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13144"/>
          </a:xfrm>
        </p:spPr>
        <p:txBody>
          <a:bodyPr>
            <a:normAutofit lnSpcReduction="10000"/>
          </a:bodyPr>
          <a:lstStyle/>
          <a:p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презентационный материал на 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слайдах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:</a:t>
            </a:r>
          </a:p>
          <a:p>
            <a:pPr marL="109728" indent="0">
              <a:buNone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нормы КО;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формулы расчета КО;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статистика;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аши выводы и предложения: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выставка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учебников 3-го поколения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ФГОС;</a:t>
            </a:r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рекламный ролик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сайта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библиотеки;</a:t>
            </a:r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слайд-шоу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;</a:t>
            </a:r>
          </a:p>
          <a:p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обратная 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связь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аудиторией:</a:t>
            </a:r>
          </a:p>
          <a:p>
            <a:pPr marL="109728" indent="0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работа с материалами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в раздаточном пакете ;</a:t>
            </a:r>
          </a:p>
          <a:p>
            <a:pPr marL="109728" indent="0">
              <a:buNone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живой поиск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ресурсам в режиме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on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line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;</a:t>
            </a:r>
          </a:p>
          <a:p>
            <a:r>
              <a:rPr lang="ru-RU" sz="2400" u="sng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стенд отзывов и </a:t>
            </a:r>
            <a:r>
              <a:rPr lang="ru-RU" sz="2400" u="sng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предложений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17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4121789"/>
              </p:ext>
            </p:extLst>
          </p:nvPr>
        </p:nvGraphicFramePr>
        <p:xfrm>
          <a:off x="149694" y="446009"/>
          <a:ext cx="8928992" cy="641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976"/>
                <a:gridCol w="4573016"/>
              </a:tblGrid>
              <a:tr h="411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ДО </a:t>
                      </a:r>
                      <a:r>
                        <a:rPr lang="ru-RU" sz="1800" b="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ПРЕЗЕНТАЦИИ</a:t>
                      </a:r>
                      <a:endParaRPr lang="ru-RU" sz="1800" b="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ПОСЛЕ ПРЕЗЕНТАЦИИ</a:t>
                      </a:r>
                      <a:endParaRPr lang="ru-RU" sz="1800" b="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</a:tr>
              <a:tr h="470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Рекламный ролик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Инструкция по поиску в ЭБС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</a:tr>
              <a:tr h="4798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Слайд-шоу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Добавлено </a:t>
                      </a:r>
                      <a:r>
                        <a:rPr lang="ru-RU" sz="180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условие поиска </a:t>
                      </a: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в ЭК (через </a:t>
                      </a:r>
                      <a:r>
                        <a:rPr lang="en-US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WEB</a:t>
                      </a: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</a:tr>
              <a:tr h="21020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Информационные материалы: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бланк авторизации на ЭБС;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бланк согласия на публикацию в архиве;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информационный </a:t>
                      </a:r>
                      <a:r>
                        <a:rPr lang="ru-RU" sz="180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буклет «</a:t>
                      </a: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Сетевые ресурсы научной библиотеки УГЛТУ»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Опубликованы на сайте: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Согласие авторов;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материалы презентации;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тематический список локальных электронных ресурсов;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- список постатейно расписываемых журналов в ЭК УГЛТУ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</a:tr>
              <a:tr h="6005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Рекламные плакаты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Добавление новой БД ФСПО (техникума) в ЭК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</a:tr>
              <a:tr h="411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Приглашения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Активная раздача логинов и паролей к ЭБС 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</a:tr>
              <a:tr h="665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Список кафедр с телефонами и ФИО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Пошаговая логика доступа к ЭБС (как </a:t>
                      </a:r>
                      <a:r>
                        <a:rPr lang="ru-RU" sz="1800" dirty="0" smtClean="0">
                          <a:effectLst/>
                          <a:latin typeface="Cambria Math" pitchFamily="18" charset="0"/>
                          <a:ea typeface="Cambria Math" pitchFamily="18" charset="0"/>
                        </a:rPr>
                        <a:t>авторизоваться)</a:t>
                      </a:r>
                    </a:p>
                  </a:txBody>
                  <a:tcPr marL="41239" marR="41239" marT="0" marB="0"/>
                </a:tc>
              </a:tr>
              <a:tr h="763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Презентационный материал</a:t>
                      </a:r>
                      <a:r>
                        <a:rPr lang="ru-RU" sz="1800" baseline="0" dirty="0" smtClean="0">
                          <a:effectLst/>
                          <a:latin typeface="Cambria Math" pitchFamily="18" charset="0"/>
                          <a:ea typeface="Cambria Math" pitchFamily="18" charset="0"/>
                          <a:cs typeface="Times New Roman"/>
                        </a:rPr>
                        <a:t> на слайдах</a:t>
                      </a:r>
                      <a:endParaRPr lang="ru-RU" sz="1800" dirty="0">
                        <a:effectLst/>
                        <a:latin typeface="Cambria Math" pitchFamily="18" charset="0"/>
                        <a:ea typeface="Cambria Math" pitchFamily="18" charset="0"/>
                        <a:cs typeface="Times New Roman"/>
                      </a:endParaRPr>
                    </a:p>
                  </a:txBody>
                  <a:tcPr marL="41239" marR="4123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marL="41239" marR="412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96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457</TotalTime>
  <Words>536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  Библиотека выходит на связь: применение PR-технологий в вузовской библиотеке при подготовки вуза к лицензированию. Из опыта. </vt:lpstr>
      <vt:lpstr>Хочешь похудеть –  сделай презентацию. От автора.</vt:lpstr>
      <vt:lpstr>Слайд 3</vt:lpstr>
      <vt:lpstr>Цель проекта:  привлечь внимание профессорско-преподавательского состава к библиотеке и ее возможностям. </vt:lpstr>
      <vt:lpstr>Технологии и средства, примененные при подготовке:</vt:lpstr>
      <vt:lpstr>Раздаточный конверт</vt:lpstr>
      <vt:lpstr>Пригласительный билет</vt:lpstr>
      <vt:lpstr>Технологии и средства, примененные при проведении мероприятия:</vt:lpstr>
      <vt:lpstr>Слайд 9</vt:lpstr>
      <vt:lpstr>2011/2012 учебный год  5843 посещений  3733 уникальных посетителей 10501 страница просмотрена</vt:lpstr>
      <vt:lpstr>Сентябрь/октябрь 2012 г. 3078 посещений  1564 уникальных посетителей 9 358 страниц просмотрена</vt:lpstr>
      <vt:lpstr>Сравнительные показатели по сайту НБ УГЛТУ</vt:lpstr>
      <vt:lpstr>Пополнение электронного архива УГЛТУ</vt:lpstr>
      <vt:lpstr>Статистика Электронного архива УГЛТУ</vt:lpstr>
      <vt:lpstr>Количество возвратов на сайт в течение разного времени</vt:lpstr>
      <vt:lpstr>Выводы: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Библиотека выходит на связь: применение PR-технологий в вузовской библиотеке при подготовки вуза к лицензированию. Из опыта.</dc:title>
  <dc:creator>Admin</dc:creator>
  <cp:lastModifiedBy>Света</cp:lastModifiedBy>
  <cp:revision>29</cp:revision>
  <dcterms:created xsi:type="dcterms:W3CDTF">2012-11-13T05:07:20Z</dcterms:created>
  <dcterms:modified xsi:type="dcterms:W3CDTF">2012-11-20T02:55:24Z</dcterms:modified>
</cp:coreProperties>
</file>